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C6F8E7-70BF-4029-A7C4-D2DE8840E79B}" type="datetimeFigureOut">
              <a:rPr lang="it-IT" smtClean="0"/>
              <a:pPr/>
              <a:t>11/01/2021</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D46E99-883F-4004-B8FA-A84CE1D5138E}" type="slidenum">
              <a:rPr lang="it-IT" smtClean="0"/>
              <a:pPr/>
              <a:t>‹N›</a:t>
            </a:fld>
            <a:endParaRPr lang="it-IT"/>
          </a:p>
        </p:txBody>
      </p:sp>
    </p:spTree>
    <p:extLst>
      <p:ext uri="{BB962C8B-B14F-4D97-AF65-F5344CB8AC3E}">
        <p14:creationId xmlns:p14="http://schemas.microsoft.com/office/powerpoint/2010/main" val="1937002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solidFill>
                <a:srgbClr val="FF0000"/>
              </a:solidFill>
            </a:endParaRPr>
          </a:p>
        </p:txBody>
      </p:sp>
      <p:sp>
        <p:nvSpPr>
          <p:cNvPr id="4" name="Segnaposto numero diapositiva 3"/>
          <p:cNvSpPr>
            <a:spLocks noGrp="1"/>
          </p:cNvSpPr>
          <p:nvPr>
            <p:ph type="sldNum" sz="quarter" idx="10"/>
          </p:nvPr>
        </p:nvSpPr>
        <p:spPr/>
        <p:txBody>
          <a:bodyPr/>
          <a:lstStyle/>
          <a:p>
            <a:fld id="{94D46E99-883F-4004-B8FA-A84CE1D5138E}" type="slidenum">
              <a:rPr lang="it-IT" smtClean="0"/>
              <a:pPr/>
              <a:t>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B46CD82-FE30-42A5-AA45-2B5C49F8424D}" type="datetimeFigureOut">
              <a:rPr lang="it-IT" smtClean="0"/>
              <a:pPr/>
              <a:t>11/01/2021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F101AE2-C376-4962-8D44-E613B3922C9F}"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B46CD82-FE30-42A5-AA45-2B5C49F8424D}" type="datetimeFigureOut">
              <a:rPr lang="it-IT" smtClean="0"/>
              <a:pPr/>
              <a:t>11/01/2021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F101AE2-C376-4962-8D44-E613B3922C9F}"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B46CD82-FE30-42A5-AA45-2B5C49F8424D}" type="datetimeFigureOut">
              <a:rPr lang="it-IT" smtClean="0"/>
              <a:pPr/>
              <a:t>11/01/2021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F101AE2-C376-4962-8D44-E613B3922C9F}"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B46CD82-FE30-42A5-AA45-2B5C49F8424D}" type="datetimeFigureOut">
              <a:rPr lang="it-IT" smtClean="0"/>
              <a:pPr/>
              <a:t>11/01/2021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F101AE2-C376-4962-8D44-E613B3922C9F}"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FB46CD82-FE30-42A5-AA45-2B5C49F8424D}" type="datetimeFigureOut">
              <a:rPr lang="it-IT" smtClean="0"/>
              <a:pPr/>
              <a:t>11/01/2021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F101AE2-C376-4962-8D44-E613B3922C9F}"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B46CD82-FE30-42A5-AA45-2B5C49F8424D}" type="datetimeFigureOut">
              <a:rPr lang="it-IT" smtClean="0"/>
              <a:pPr/>
              <a:t>11/01/2021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F101AE2-C376-4962-8D44-E613B3922C9F}"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B46CD82-FE30-42A5-AA45-2B5C49F8424D}" type="datetimeFigureOut">
              <a:rPr lang="it-IT" smtClean="0"/>
              <a:pPr/>
              <a:t>11/01/2021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F101AE2-C376-4962-8D44-E613B3922C9F}"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FB46CD82-FE30-42A5-AA45-2B5C49F8424D}" type="datetimeFigureOut">
              <a:rPr lang="it-IT" smtClean="0"/>
              <a:pPr/>
              <a:t>11/01/2021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F101AE2-C376-4962-8D44-E613B3922C9F}"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B46CD82-FE30-42A5-AA45-2B5C49F8424D}" type="datetimeFigureOut">
              <a:rPr lang="it-IT" smtClean="0"/>
              <a:pPr/>
              <a:t>11/01/2021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F101AE2-C376-4962-8D44-E613B3922C9F}"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B46CD82-FE30-42A5-AA45-2B5C49F8424D}" type="datetimeFigureOut">
              <a:rPr lang="it-IT" smtClean="0"/>
              <a:pPr/>
              <a:t>11/01/2021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F101AE2-C376-4962-8D44-E613B3922C9F}"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B46CD82-FE30-42A5-AA45-2B5C49F8424D}" type="datetimeFigureOut">
              <a:rPr lang="it-IT" smtClean="0"/>
              <a:pPr/>
              <a:t>11/01/2021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F101AE2-C376-4962-8D44-E613B3922C9F}"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5400000" scaled="0"/>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46CD82-FE30-42A5-AA45-2B5C49F8424D}" type="datetimeFigureOut">
              <a:rPr lang="it-IT" smtClean="0"/>
              <a:pPr/>
              <a:t>11/01/2021</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101AE2-C376-4962-8D44-E613B3922C9F}"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osmopolitan.com/it/star/a26587836/eonardo-dicaprio-salva-orche-beluge-balene/"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60649"/>
            <a:ext cx="7772400" cy="792087"/>
          </a:xfrm>
        </p:spPr>
        <p:txBody>
          <a:bodyPr>
            <a:normAutofit/>
          </a:bodyPr>
          <a:lstStyle/>
          <a:p>
            <a:r>
              <a:rPr lang="it-IT" sz="2000" dirty="0" smtClean="0"/>
              <a:t>LEONARDO </a:t>
            </a:r>
            <a:r>
              <a:rPr lang="it-IT" sz="2000" dirty="0" err="1" smtClean="0"/>
              <a:t>DI</a:t>
            </a:r>
            <a:r>
              <a:rPr lang="it-IT" sz="2000" dirty="0" smtClean="0"/>
              <a:t> CAPRIO</a:t>
            </a:r>
            <a:endParaRPr lang="it-IT" sz="2000" dirty="0"/>
          </a:p>
        </p:txBody>
      </p:sp>
      <p:pic>
        <p:nvPicPr>
          <p:cNvPr id="5" name="Immagine 4" descr="Di Caprio climate.jpg"/>
          <p:cNvPicPr>
            <a:picLocks noChangeAspect="1"/>
          </p:cNvPicPr>
          <p:nvPr/>
        </p:nvPicPr>
        <p:blipFill>
          <a:blip r:embed="rId3" cstate="print"/>
          <a:stretch>
            <a:fillRect/>
          </a:stretch>
        </p:blipFill>
        <p:spPr>
          <a:xfrm>
            <a:off x="1763688" y="1124744"/>
            <a:ext cx="5328592" cy="496855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descr="di caprio.jpg"/>
          <p:cNvPicPr>
            <a:picLocks noGrp="1" noChangeAspect="1"/>
          </p:cNvPicPr>
          <p:nvPr>
            <p:ph idx="1"/>
          </p:nvPr>
        </p:nvPicPr>
        <p:blipFill>
          <a:blip r:embed="rId2" cstate="print"/>
          <a:stretch>
            <a:fillRect/>
          </a:stretch>
        </p:blipFill>
        <p:spPr>
          <a:xfrm>
            <a:off x="3491880" y="4797152"/>
            <a:ext cx="2466578" cy="1743075"/>
          </a:xfrm>
        </p:spPr>
      </p:pic>
      <p:graphicFrame>
        <p:nvGraphicFramePr>
          <p:cNvPr id="5" name="Tabella 4"/>
          <p:cNvGraphicFramePr>
            <a:graphicFrameLocks noGrp="1"/>
          </p:cNvGraphicFramePr>
          <p:nvPr>
            <p:extLst>
              <p:ext uri="{D42A27DB-BD31-4B8C-83A1-F6EECF244321}">
                <p14:modId xmlns:p14="http://schemas.microsoft.com/office/powerpoint/2010/main" val="4169355344"/>
              </p:ext>
            </p:extLst>
          </p:nvPr>
        </p:nvGraphicFramePr>
        <p:xfrm>
          <a:off x="467544" y="1340768"/>
          <a:ext cx="8208912" cy="2978656"/>
        </p:xfrm>
        <a:graphic>
          <a:graphicData uri="http://schemas.openxmlformats.org/drawingml/2006/table">
            <a:tbl>
              <a:tblPr firstRow="1" bandRow="1">
                <a:tableStyleId>{5C22544A-7EE6-4342-B048-85BDC9FD1C3A}</a:tableStyleId>
              </a:tblPr>
              <a:tblGrid>
                <a:gridCol w="8208912"/>
              </a:tblGrid>
              <a:tr h="2978656">
                <a:tc>
                  <a:txBody>
                    <a:bodyPr/>
                    <a:lstStyle/>
                    <a:p>
                      <a:pPr algn="just"/>
                      <a:r>
                        <a:rPr lang="it-IT" sz="1800" b="0" dirty="0" smtClean="0"/>
                        <a:t>Leonardo Di Caprio è</a:t>
                      </a:r>
                      <a:r>
                        <a:rPr lang="it-IT" sz="1800" b="0" baseline="0" dirty="0" smtClean="0"/>
                        <a:t> nato a Los Angeles  11 novembre del 1974. figlio di un editore di fumetti underground  di origine italiana e di una casalinga tedesca è </a:t>
                      </a:r>
                      <a:r>
                        <a:rPr lang="it-IT" sz="1800" b="0" i="0" kern="1200" baseline="0" dirty="0" smtClean="0">
                          <a:solidFill>
                            <a:schemeClr val="lt1"/>
                          </a:solidFill>
                          <a:latin typeface="+mn-lt"/>
                          <a:ea typeface="+mn-ea"/>
                          <a:cs typeface="+mn-cs"/>
                        </a:rPr>
                        <a:t>a</a:t>
                      </a:r>
                      <a:r>
                        <a:rPr lang="it-IT" sz="1800" b="0" i="0" kern="1200" dirty="0" smtClean="0">
                          <a:solidFill>
                            <a:schemeClr val="lt1"/>
                          </a:solidFill>
                          <a:latin typeface="+mn-lt"/>
                          <a:ea typeface="+mn-ea"/>
                          <a:cs typeface="+mn-cs"/>
                        </a:rPr>
                        <a:t>ttirato fin da bambino dalla telecamera. A soli 5 anni prende parte al suo show televisivo preferito "Romper </a:t>
                      </a:r>
                      <a:r>
                        <a:rPr lang="it-IT" sz="1800" b="0" i="0" kern="1200" dirty="0" err="1" smtClean="0">
                          <a:solidFill>
                            <a:schemeClr val="lt1"/>
                          </a:solidFill>
                          <a:latin typeface="+mn-lt"/>
                          <a:ea typeface="+mn-ea"/>
                          <a:cs typeface="+mn-cs"/>
                        </a:rPr>
                        <a:t>Room</a:t>
                      </a:r>
                      <a:r>
                        <a:rPr lang="it-IT" sz="1800" b="0" i="0" kern="1200" dirty="0" smtClean="0">
                          <a:solidFill>
                            <a:schemeClr val="lt1"/>
                          </a:solidFill>
                          <a:latin typeface="+mn-lt"/>
                          <a:ea typeface="+mn-ea"/>
                          <a:cs typeface="+mn-cs"/>
                        </a:rPr>
                        <a:t>. A 10 anni viene scritturato per alcuni spot commerciali e per pellicole educative del programma televisivo "Mickey's </a:t>
                      </a:r>
                      <a:r>
                        <a:rPr lang="it-IT" sz="1800" b="0" i="0" kern="1200" dirty="0" err="1" smtClean="0">
                          <a:solidFill>
                            <a:schemeClr val="lt1"/>
                          </a:solidFill>
                          <a:latin typeface="+mn-lt"/>
                          <a:ea typeface="+mn-ea"/>
                          <a:cs typeface="+mn-cs"/>
                        </a:rPr>
                        <a:t>Safety</a:t>
                      </a:r>
                      <a:r>
                        <a:rPr lang="it-IT" sz="1800" b="0" i="0" kern="1200" dirty="0" smtClean="0">
                          <a:solidFill>
                            <a:schemeClr val="lt1"/>
                          </a:solidFill>
                          <a:latin typeface="+mn-lt"/>
                          <a:ea typeface="+mn-ea"/>
                          <a:cs typeface="+mn-cs"/>
                        </a:rPr>
                        <a:t> Club". Frequenta prima il Los Angeles Center </a:t>
                      </a:r>
                      <a:r>
                        <a:rPr lang="it-IT" sz="1800" b="0" i="0" kern="1200" dirty="0" err="1" smtClean="0">
                          <a:solidFill>
                            <a:schemeClr val="lt1"/>
                          </a:solidFill>
                          <a:latin typeface="+mn-lt"/>
                          <a:ea typeface="+mn-ea"/>
                          <a:cs typeface="+mn-cs"/>
                        </a:rPr>
                        <a:t>for</a:t>
                      </a:r>
                      <a:r>
                        <a:rPr lang="it-IT" sz="1800" b="0" i="0" kern="1200" dirty="0" smtClean="0">
                          <a:solidFill>
                            <a:schemeClr val="lt1"/>
                          </a:solidFill>
                          <a:latin typeface="+mn-lt"/>
                          <a:ea typeface="+mn-ea"/>
                          <a:cs typeface="+mn-cs"/>
                        </a:rPr>
                        <a:t> </a:t>
                      </a:r>
                      <a:r>
                        <a:rPr lang="it-IT" sz="1800" b="0" i="0" kern="1200" dirty="0" err="1" smtClean="0">
                          <a:solidFill>
                            <a:schemeClr val="lt1"/>
                          </a:solidFill>
                          <a:latin typeface="+mn-lt"/>
                          <a:ea typeface="+mn-ea"/>
                          <a:cs typeface="+mn-cs"/>
                        </a:rPr>
                        <a:t>Enriched</a:t>
                      </a:r>
                      <a:r>
                        <a:rPr lang="it-IT" sz="1800" b="0" i="0" kern="1200" dirty="0" smtClean="0">
                          <a:solidFill>
                            <a:schemeClr val="lt1"/>
                          </a:solidFill>
                          <a:latin typeface="+mn-lt"/>
                          <a:ea typeface="+mn-ea"/>
                          <a:cs typeface="+mn-cs"/>
                        </a:rPr>
                        <a:t> </a:t>
                      </a:r>
                      <a:r>
                        <a:rPr lang="it-IT" sz="1800" b="0" i="0" kern="1200" dirty="0" err="1" smtClean="0">
                          <a:solidFill>
                            <a:schemeClr val="lt1"/>
                          </a:solidFill>
                          <a:latin typeface="+mn-lt"/>
                          <a:ea typeface="+mn-ea"/>
                          <a:cs typeface="+mn-cs"/>
                        </a:rPr>
                        <a:t>Studies</a:t>
                      </a:r>
                      <a:r>
                        <a:rPr lang="it-IT" sz="1800" b="0" i="0" kern="1200" dirty="0" smtClean="0">
                          <a:solidFill>
                            <a:schemeClr val="lt1"/>
                          </a:solidFill>
                          <a:latin typeface="+mn-lt"/>
                          <a:ea typeface="+mn-ea"/>
                          <a:cs typeface="+mn-cs"/>
                        </a:rPr>
                        <a:t>, al John Marshall High </a:t>
                      </a:r>
                      <a:r>
                        <a:rPr lang="it-IT" sz="1800" b="0" i="0" kern="1200" dirty="0" err="1" smtClean="0">
                          <a:solidFill>
                            <a:schemeClr val="lt1"/>
                          </a:solidFill>
                          <a:latin typeface="+mn-lt"/>
                          <a:ea typeface="+mn-ea"/>
                          <a:cs typeface="+mn-cs"/>
                        </a:rPr>
                        <a:t>School</a:t>
                      </a:r>
                      <a:r>
                        <a:rPr lang="it-IT" sz="1800" b="0" i="0" kern="1200" dirty="0" smtClean="0">
                          <a:solidFill>
                            <a:schemeClr val="lt1"/>
                          </a:solidFill>
                          <a:latin typeface="+mn-lt"/>
                          <a:ea typeface="+mn-ea"/>
                          <a:cs typeface="+mn-cs"/>
                        </a:rPr>
                        <a:t> di Los Angeles</a:t>
                      </a:r>
                      <a:r>
                        <a:rPr lang="it-IT" sz="1800" b="0" i="0" kern="1200" baseline="0" dirty="0" smtClean="0">
                          <a:solidFill>
                            <a:schemeClr val="lt1"/>
                          </a:solidFill>
                          <a:latin typeface="+mn-lt"/>
                          <a:ea typeface="+mn-ea"/>
                          <a:cs typeface="+mn-cs"/>
                        </a:rPr>
                        <a:t> e</a:t>
                      </a:r>
                      <a:r>
                        <a:rPr lang="it-IT" sz="1800" b="0" i="0" kern="1200" dirty="0" smtClean="0">
                          <a:solidFill>
                            <a:schemeClr val="lt1"/>
                          </a:solidFill>
                          <a:latin typeface="+mn-lt"/>
                          <a:ea typeface="+mn-ea"/>
                          <a:cs typeface="+mn-cs"/>
                        </a:rPr>
                        <a:t> i corsi di recitazione della </a:t>
                      </a:r>
                      <a:r>
                        <a:rPr lang="it-IT" sz="1800" b="0" i="0" kern="1200" dirty="0" err="1" smtClean="0">
                          <a:solidFill>
                            <a:schemeClr val="lt1"/>
                          </a:solidFill>
                          <a:latin typeface="+mn-lt"/>
                          <a:ea typeface="+mn-ea"/>
                          <a:cs typeface="+mn-cs"/>
                        </a:rPr>
                        <a:t>Seeds</a:t>
                      </a:r>
                      <a:r>
                        <a:rPr lang="it-IT" sz="1800" b="0" i="0" kern="1200" dirty="0" smtClean="0">
                          <a:solidFill>
                            <a:schemeClr val="lt1"/>
                          </a:solidFill>
                          <a:latin typeface="+mn-lt"/>
                          <a:ea typeface="+mn-ea"/>
                          <a:cs typeface="+mn-cs"/>
                        </a:rPr>
                        <a:t> </a:t>
                      </a:r>
                      <a:r>
                        <a:rPr lang="it-IT" sz="1800" b="0" i="0" kern="1200" dirty="0" err="1" smtClean="0">
                          <a:solidFill>
                            <a:schemeClr val="lt1"/>
                          </a:solidFill>
                          <a:latin typeface="+mn-lt"/>
                          <a:ea typeface="+mn-ea"/>
                          <a:cs typeface="+mn-cs"/>
                        </a:rPr>
                        <a:t>Elementary</a:t>
                      </a:r>
                      <a:r>
                        <a:rPr lang="it-IT" sz="1800" b="0" i="0" kern="1200" dirty="0" smtClean="0">
                          <a:solidFill>
                            <a:schemeClr val="lt1"/>
                          </a:solidFill>
                          <a:latin typeface="+mn-lt"/>
                          <a:ea typeface="+mn-ea"/>
                          <a:cs typeface="+mn-cs"/>
                        </a:rPr>
                        <a:t> </a:t>
                      </a:r>
                      <a:r>
                        <a:rPr lang="it-IT" sz="1800" b="0" i="0" kern="1200" dirty="0" err="1" smtClean="0">
                          <a:solidFill>
                            <a:schemeClr val="lt1"/>
                          </a:solidFill>
                          <a:latin typeface="+mn-lt"/>
                          <a:ea typeface="+mn-ea"/>
                          <a:cs typeface="+mn-cs"/>
                        </a:rPr>
                        <a:t>School</a:t>
                      </a:r>
                      <a:r>
                        <a:rPr lang="it-IT" sz="1800" b="0" i="0" kern="1200" dirty="0" smtClean="0">
                          <a:solidFill>
                            <a:schemeClr val="lt1"/>
                          </a:solidFill>
                          <a:latin typeface="+mn-lt"/>
                          <a:ea typeface="+mn-ea"/>
                          <a:cs typeface="+mn-cs"/>
                        </a:rPr>
                        <a:t> alla UCLA. I suoi primi ruoli sono soprattutto legati al piccolo schermo. Il debutto cinematografico avviene invece nel 1991. Il successo</a:t>
                      </a:r>
                      <a:r>
                        <a:rPr lang="it-IT" sz="1800" b="0" i="0" kern="1200" baseline="0" dirty="0" smtClean="0">
                          <a:solidFill>
                            <a:schemeClr val="lt1"/>
                          </a:solidFill>
                          <a:latin typeface="+mn-lt"/>
                          <a:ea typeface="+mn-ea"/>
                          <a:cs typeface="+mn-cs"/>
                        </a:rPr>
                        <a:t> lo raggiunge con il film Titanic nel 1997, dopo </a:t>
                      </a:r>
                      <a:r>
                        <a:rPr lang="it-IT" sz="1800" b="0" i="0" kern="1200" baseline="0" dirty="0" err="1" smtClean="0">
                          <a:solidFill>
                            <a:schemeClr val="lt1"/>
                          </a:solidFill>
                          <a:latin typeface="+mn-lt"/>
                          <a:ea typeface="+mn-ea"/>
                          <a:cs typeface="+mn-cs"/>
                        </a:rPr>
                        <a:t>dierse</a:t>
                      </a:r>
                      <a:r>
                        <a:rPr lang="it-IT" sz="1800" b="0" i="0" kern="1200" baseline="0" dirty="0" smtClean="0">
                          <a:solidFill>
                            <a:schemeClr val="lt1"/>
                          </a:solidFill>
                          <a:latin typeface="+mn-lt"/>
                          <a:ea typeface="+mn-ea"/>
                          <a:cs typeface="+mn-cs"/>
                        </a:rPr>
                        <a:t> candidature al Premio Oscar  conquista la famosissima statuetta nel 2016 con la pellicola Revenant.</a:t>
                      </a:r>
                      <a:endParaRPr lang="it-IT" sz="1800" dirty="0"/>
                    </a:p>
                  </a:txBody>
                  <a:tcPr/>
                </a:tc>
              </a:tr>
            </a:tbl>
          </a:graphicData>
        </a:graphic>
      </p:graphicFrame>
      <p:sp>
        <p:nvSpPr>
          <p:cNvPr id="3" name="Rettangolo 2"/>
          <p:cNvSpPr/>
          <p:nvPr/>
        </p:nvSpPr>
        <p:spPr>
          <a:xfrm>
            <a:off x="3053953" y="260648"/>
            <a:ext cx="3036089" cy="923330"/>
          </a:xfrm>
          <a:prstGeom prst="rect">
            <a:avLst/>
          </a:prstGeom>
          <a:noFill/>
        </p:spPr>
        <p:txBody>
          <a:bodyPr wrap="none" lIns="91440" tIns="45720" rIns="91440" bIns="45720">
            <a:spAutoFit/>
          </a:bodyPr>
          <a:lstStyle/>
          <a:p>
            <a:pPr algn="ctr"/>
            <a:r>
              <a:rPr lang="it-IT"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PERSONA</a:t>
            </a:r>
            <a:endParaRPr lang="it-IT" sz="54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59632" y="122444"/>
            <a:ext cx="8229600" cy="1143000"/>
          </a:xfrm>
        </p:spPr>
        <p:txBody>
          <a:bodyPr>
            <a:normAutofit/>
          </a:bodyPr>
          <a:lstStyle/>
          <a:p>
            <a:r>
              <a:rPr lang="it-IT" sz="2400" dirty="0" smtClean="0"/>
              <a:t>UNA </a:t>
            </a:r>
            <a:r>
              <a:rPr lang="it-IT" sz="2400" dirty="0" smtClean="0"/>
              <a:t>VITA PER LA VITA DEL NOSTRO PIANETA</a:t>
            </a:r>
            <a:endParaRPr lang="it-IT" sz="2400" dirty="0"/>
          </a:p>
        </p:txBody>
      </p:sp>
      <p:pic>
        <p:nvPicPr>
          <p:cNvPr id="4" name="Segnaposto contenuto 3" descr="leonardo-di-caprio-elefanti-sumatra.jpg"/>
          <p:cNvPicPr>
            <a:picLocks noGrp="1" noChangeAspect="1"/>
          </p:cNvPicPr>
          <p:nvPr>
            <p:ph idx="1"/>
          </p:nvPr>
        </p:nvPicPr>
        <p:blipFill>
          <a:blip r:embed="rId2" cstate="print"/>
          <a:stretch>
            <a:fillRect/>
          </a:stretch>
        </p:blipFill>
        <p:spPr>
          <a:xfrm>
            <a:off x="3851920" y="1700808"/>
            <a:ext cx="4968552" cy="3816424"/>
          </a:xfrm>
        </p:spPr>
      </p:pic>
      <p:graphicFrame>
        <p:nvGraphicFramePr>
          <p:cNvPr id="5" name="Tabella 4"/>
          <p:cNvGraphicFramePr>
            <a:graphicFrameLocks noGrp="1"/>
          </p:cNvGraphicFramePr>
          <p:nvPr/>
        </p:nvGraphicFramePr>
        <p:xfrm>
          <a:off x="179512" y="1397000"/>
          <a:ext cx="3600400" cy="5029200"/>
        </p:xfrm>
        <a:graphic>
          <a:graphicData uri="http://schemas.openxmlformats.org/drawingml/2006/table">
            <a:tbl>
              <a:tblPr firstRow="1" bandRow="1">
                <a:tableStyleId>{5C22544A-7EE6-4342-B048-85BDC9FD1C3A}</a:tableStyleId>
              </a:tblPr>
              <a:tblGrid>
                <a:gridCol w="3600400"/>
              </a:tblGrid>
              <a:tr h="370840">
                <a:tc>
                  <a:txBody>
                    <a:bodyPr/>
                    <a:lstStyle/>
                    <a:p>
                      <a:pPr algn="just"/>
                      <a:r>
                        <a:rPr lang="it-IT" b="0" dirty="0" smtClean="0"/>
                        <a:t>Attore</a:t>
                      </a:r>
                      <a:r>
                        <a:rPr lang="it-IT" dirty="0" smtClean="0"/>
                        <a:t>, attivista ed ambientalista</a:t>
                      </a:r>
                      <a:r>
                        <a:rPr lang="it-IT" baseline="0" dirty="0" smtClean="0"/>
                        <a:t>  </a:t>
                      </a:r>
                      <a:r>
                        <a:rPr lang="it-IT" b="0" baseline="0" dirty="0" smtClean="0"/>
                        <a:t>Leonardo</a:t>
                      </a:r>
                      <a:r>
                        <a:rPr lang="it-IT" baseline="0" dirty="0" smtClean="0"/>
                        <a:t> Di Caprio </a:t>
                      </a:r>
                      <a:r>
                        <a:rPr lang="it-IT" sz="1800" b="0" i="0" kern="1200" dirty="0" smtClean="0">
                          <a:solidFill>
                            <a:schemeClr val="lt1"/>
                          </a:solidFill>
                          <a:latin typeface="+mn-lt"/>
                          <a:ea typeface="+mn-ea"/>
                          <a:cs typeface="+mn-cs"/>
                        </a:rPr>
                        <a:t>è riuscito nel difficile intento di rendere il mondo (e il cinema) un posto migliore, </a:t>
                      </a:r>
                      <a:r>
                        <a:rPr lang="it-IT" sz="1800" b="1" i="0" kern="1200" dirty="0" smtClean="0">
                          <a:solidFill>
                            <a:schemeClr val="lt1"/>
                          </a:solidFill>
                          <a:latin typeface="+mn-lt"/>
                          <a:ea typeface="+mn-ea"/>
                          <a:cs typeface="+mn-cs"/>
                        </a:rPr>
                        <a:t>salvando</a:t>
                      </a:r>
                      <a:r>
                        <a:rPr lang="it-IT" sz="1800" b="0" i="0" kern="1200" dirty="0" smtClean="0">
                          <a:solidFill>
                            <a:schemeClr val="lt1"/>
                          </a:solidFill>
                          <a:latin typeface="+mn-lt"/>
                          <a:ea typeface="+mn-ea"/>
                          <a:cs typeface="+mn-cs"/>
                        </a:rPr>
                        <a:t> il</a:t>
                      </a:r>
                      <a:r>
                        <a:rPr lang="it-IT" sz="1800" b="1" i="0" kern="1200" dirty="0" smtClean="0">
                          <a:solidFill>
                            <a:schemeClr val="lt1"/>
                          </a:solidFill>
                          <a:latin typeface="+mn-lt"/>
                          <a:ea typeface="+mn-ea"/>
                          <a:cs typeface="+mn-cs"/>
                        </a:rPr>
                        <a:t> pianeta</a:t>
                      </a:r>
                      <a:r>
                        <a:rPr lang="it-IT" sz="1800" b="0" i="0" kern="1200" dirty="0" smtClean="0">
                          <a:solidFill>
                            <a:schemeClr val="lt1"/>
                          </a:solidFill>
                          <a:latin typeface="+mn-lt"/>
                          <a:ea typeface="+mn-ea"/>
                          <a:cs typeface="+mn-cs"/>
                        </a:rPr>
                        <a:t> da un lento ed inesorabile tracollo.</a:t>
                      </a:r>
                    </a:p>
                    <a:p>
                      <a:pPr algn="just"/>
                      <a:r>
                        <a:rPr lang="it-IT" sz="1800" b="0" i="0" kern="1200" dirty="0" smtClean="0">
                          <a:solidFill>
                            <a:schemeClr val="lt1"/>
                          </a:solidFill>
                          <a:latin typeface="+mn-lt"/>
                          <a:ea typeface="+mn-ea"/>
                          <a:cs typeface="+mn-cs"/>
                        </a:rPr>
                        <a:t>La sua Leonardo</a:t>
                      </a:r>
                      <a:r>
                        <a:rPr lang="it-IT" sz="1800" b="0" i="0" kern="1200" baseline="0" dirty="0" smtClean="0">
                          <a:solidFill>
                            <a:schemeClr val="lt1"/>
                          </a:solidFill>
                          <a:latin typeface="+mn-lt"/>
                          <a:ea typeface="+mn-ea"/>
                          <a:cs typeface="+mn-cs"/>
                        </a:rPr>
                        <a:t> Di Caprio </a:t>
                      </a:r>
                      <a:r>
                        <a:rPr lang="it-IT" sz="1800" b="0" i="0" kern="1200" baseline="0" dirty="0" err="1" smtClean="0">
                          <a:solidFill>
                            <a:schemeClr val="lt1"/>
                          </a:solidFill>
                          <a:latin typeface="+mn-lt"/>
                          <a:ea typeface="+mn-ea"/>
                          <a:cs typeface="+mn-cs"/>
                        </a:rPr>
                        <a:t>Foundation</a:t>
                      </a:r>
                      <a:r>
                        <a:rPr lang="it-IT" sz="1800" b="0" i="0" kern="1200" baseline="0" dirty="0" smtClean="0">
                          <a:solidFill>
                            <a:schemeClr val="lt1"/>
                          </a:solidFill>
                          <a:latin typeface="+mn-lt"/>
                          <a:ea typeface="+mn-ea"/>
                          <a:cs typeface="+mn-cs"/>
                        </a:rPr>
                        <a:t> </a:t>
                      </a:r>
                      <a:r>
                        <a:rPr lang="it-IT" sz="1800" b="0" i="0" kern="1200" dirty="0" smtClean="0">
                          <a:solidFill>
                            <a:schemeClr val="lt1"/>
                          </a:solidFill>
                          <a:latin typeface="+mn-lt"/>
                          <a:ea typeface="+mn-ea"/>
                          <a:cs typeface="+mn-cs"/>
                        </a:rPr>
                        <a:t>promuove decine di cause a favore della natura</a:t>
                      </a:r>
                      <a:r>
                        <a:rPr lang="it-IT" sz="1800" b="0" i="0" kern="1200" baseline="0" dirty="0" smtClean="0">
                          <a:solidFill>
                            <a:schemeClr val="lt1"/>
                          </a:solidFill>
                          <a:latin typeface="+mn-lt"/>
                          <a:ea typeface="+mn-ea"/>
                          <a:cs typeface="+mn-cs"/>
                        </a:rPr>
                        <a:t>,</a:t>
                      </a:r>
                      <a:r>
                        <a:rPr lang="it-IT" sz="1800" b="0" i="0" kern="1200" dirty="0" smtClean="0">
                          <a:solidFill>
                            <a:schemeClr val="lt1"/>
                          </a:solidFill>
                          <a:latin typeface="+mn-lt"/>
                          <a:ea typeface="+mn-ea"/>
                          <a:cs typeface="+mn-cs"/>
                        </a:rPr>
                        <a:t> si occupa della conservazione dell'oceano, </a:t>
                      </a:r>
                      <a:r>
                        <a:rPr lang="it-IT" sz="1800" b="0" i="0" u="none" strike="noStrike" kern="1200" dirty="0" smtClean="0">
                          <a:solidFill>
                            <a:schemeClr val="lt1"/>
                          </a:solidFill>
                          <a:latin typeface="+mn-lt"/>
                          <a:ea typeface="+mn-ea"/>
                          <a:cs typeface="+mn-cs"/>
                          <a:hlinkClick r:id="rId3"/>
                        </a:rPr>
                        <a:t>la </a:t>
                      </a:r>
                      <a:r>
                        <a:rPr lang="it-IT" sz="1800" b="1" i="0" u="none" strike="noStrike" kern="1200" dirty="0" smtClean="0">
                          <a:solidFill>
                            <a:schemeClr val="lt1"/>
                          </a:solidFill>
                          <a:latin typeface="+mn-lt"/>
                          <a:ea typeface="+mn-ea"/>
                          <a:cs typeface="+mn-cs"/>
                          <a:hlinkClick r:id="rId3"/>
                        </a:rPr>
                        <a:t>salvaguardia</a:t>
                      </a:r>
                      <a:r>
                        <a:rPr lang="it-IT" sz="1800" b="0" i="0" u="none" strike="noStrike" kern="1200" dirty="0" smtClean="0">
                          <a:solidFill>
                            <a:schemeClr val="lt1"/>
                          </a:solidFill>
                          <a:latin typeface="+mn-lt"/>
                          <a:ea typeface="+mn-ea"/>
                          <a:cs typeface="+mn-cs"/>
                          <a:hlinkClick r:id="rId3"/>
                        </a:rPr>
                        <a:t> della fauna selvatica </a:t>
                      </a:r>
                      <a:r>
                        <a:rPr lang="it-IT" sz="1800" b="0" i="0" kern="1200" dirty="0" smtClean="0">
                          <a:solidFill>
                            <a:schemeClr val="lt1"/>
                          </a:solidFill>
                          <a:latin typeface="+mn-lt"/>
                          <a:ea typeface="+mn-ea"/>
                          <a:cs typeface="+mn-cs"/>
                        </a:rPr>
                        <a:t>e il </a:t>
                      </a:r>
                      <a:r>
                        <a:rPr lang="it-IT" sz="1800" b="1" i="0" kern="1200" dirty="0" smtClean="0">
                          <a:solidFill>
                            <a:schemeClr val="lt1"/>
                          </a:solidFill>
                          <a:latin typeface="+mn-lt"/>
                          <a:ea typeface="+mn-ea"/>
                          <a:cs typeface="+mn-cs"/>
                        </a:rPr>
                        <a:t>riscaldamento globale</a:t>
                      </a:r>
                      <a:r>
                        <a:rPr lang="it-IT" sz="1800" b="0" i="0" kern="1200" dirty="0" smtClean="0">
                          <a:solidFill>
                            <a:schemeClr val="lt1"/>
                          </a:solidFill>
                          <a:latin typeface="+mn-lt"/>
                          <a:ea typeface="+mn-ea"/>
                          <a:cs typeface="+mn-cs"/>
                        </a:rPr>
                        <a:t>. Salvare il pianeta significa anche mantenere in vita alcune specie </a:t>
                      </a:r>
                      <a:r>
                        <a:rPr lang="it-IT" sz="1800" b="1" i="0" kern="1200" dirty="0" smtClean="0">
                          <a:solidFill>
                            <a:schemeClr val="lt1"/>
                          </a:solidFill>
                          <a:latin typeface="+mn-lt"/>
                          <a:ea typeface="+mn-ea"/>
                          <a:cs typeface="+mn-cs"/>
                        </a:rPr>
                        <a:t>animali </a:t>
                      </a:r>
                      <a:r>
                        <a:rPr lang="it-IT" sz="1800" b="0" i="0" kern="1200" dirty="0" smtClean="0">
                          <a:solidFill>
                            <a:schemeClr val="lt1"/>
                          </a:solidFill>
                          <a:latin typeface="+mn-lt"/>
                          <a:ea typeface="+mn-ea"/>
                          <a:cs typeface="+mn-cs"/>
                        </a:rPr>
                        <a:t>che</a:t>
                      </a:r>
                      <a:r>
                        <a:rPr lang="it-IT" sz="1800" b="0" i="0" kern="1200" baseline="0" dirty="0" smtClean="0">
                          <a:solidFill>
                            <a:schemeClr val="lt1"/>
                          </a:solidFill>
                          <a:latin typeface="+mn-lt"/>
                          <a:ea typeface="+mn-ea"/>
                          <a:cs typeface="+mn-cs"/>
                        </a:rPr>
                        <a:t> </a:t>
                      </a:r>
                      <a:r>
                        <a:rPr lang="it-IT" sz="1800" b="0" i="0" kern="1200" dirty="0" smtClean="0">
                          <a:solidFill>
                            <a:schemeClr val="lt1"/>
                          </a:solidFill>
                          <a:latin typeface="+mn-lt"/>
                          <a:ea typeface="+mn-ea"/>
                          <a:cs typeface="+mn-cs"/>
                        </a:rPr>
                        <a:t>stanno arrivando sempre più vicine all’</a:t>
                      </a:r>
                      <a:r>
                        <a:rPr lang="it-IT" sz="1800" b="1" i="0" kern="1200" dirty="0" smtClean="0">
                          <a:solidFill>
                            <a:schemeClr val="lt1"/>
                          </a:solidFill>
                          <a:latin typeface="+mn-lt"/>
                          <a:ea typeface="+mn-ea"/>
                          <a:cs typeface="+mn-cs"/>
                        </a:rPr>
                        <a:t>estinzione</a:t>
                      </a:r>
                      <a:r>
                        <a:rPr lang="it-IT" sz="1800" b="0" i="0" kern="1200" dirty="0" smtClean="0">
                          <a:solidFill>
                            <a:schemeClr val="lt1"/>
                          </a:solidFill>
                          <a:latin typeface="+mn-lt"/>
                          <a:ea typeface="+mn-ea"/>
                          <a:cs typeface="+mn-cs"/>
                        </a:rPr>
                        <a:t>.</a:t>
                      </a:r>
                    </a:p>
                    <a:p>
                      <a:pPr algn="just"/>
                      <a:r>
                        <a:rPr lang="it-IT" sz="1800" b="0" i="0" kern="1200" dirty="0" smtClean="0">
                          <a:solidFill>
                            <a:schemeClr val="lt1"/>
                          </a:solidFill>
                          <a:latin typeface="+mn-lt"/>
                          <a:ea typeface="+mn-ea"/>
                          <a:cs typeface="+mn-cs"/>
                        </a:rPr>
                        <a:t> </a:t>
                      </a:r>
                    </a:p>
                    <a:p>
                      <a:pPr algn="just"/>
                      <a:endParaRPr lang="it-IT" dirty="0"/>
                    </a:p>
                  </a:txBody>
                  <a:tcPr/>
                </a:tc>
              </a:tr>
            </a:tbl>
          </a:graphicData>
        </a:graphic>
      </p:graphicFrame>
      <p:sp>
        <p:nvSpPr>
          <p:cNvPr id="6" name="Rettangolo 5"/>
          <p:cNvSpPr/>
          <p:nvPr/>
        </p:nvSpPr>
        <p:spPr>
          <a:xfrm>
            <a:off x="-108520" y="232279"/>
            <a:ext cx="2567498" cy="923330"/>
          </a:xfrm>
          <a:prstGeom prst="rect">
            <a:avLst/>
          </a:prstGeom>
          <a:noFill/>
        </p:spPr>
        <p:txBody>
          <a:bodyPr wrap="none" lIns="91440" tIns="45720" rIns="91440" bIns="45720">
            <a:spAutoFit/>
          </a:bodyPr>
          <a:lstStyle/>
          <a:p>
            <a:pPr algn="ctr"/>
            <a:r>
              <a:rPr lang="it-IT"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PAROLA</a:t>
            </a:r>
            <a:endParaRPr lang="it-IT" sz="54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018458"/>
          </a:xfrm>
        </p:spPr>
        <p:txBody>
          <a:bodyPr>
            <a:noAutofit/>
          </a:bodyPr>
          <a:lstStyle/>
          <a:p>
            <a:pPr algn="just"/>
            <a:r>
              <a:rPr lang="it-IT" sz="1800" dirty="0" smtClean="0"/>
              <a:t>Durante il suo discorso di accettazione dell’Oscar per il film </a:t>
            </a:r>
            <a:r>
              <a:rPr lang="it-IT" sz="1800" i="1" dirty="0" smtClean="0"/>
              <a:t>Revenant</a:t>
            </a:r>
            <a:r>
              <a:rPr lang="it-IT" sz="1800" dirty="0" smtClean="0"/>
              <a:t>, l’attore non ha sprecato l’occasione per lanciare un messaggio forte e chiaro in merito ai cambiamenti climatici che stanno interessando il pianeta : “</a:t>
            </a:r>
            <a:r>
              <a:rPr lang="it-IT" sz="1800" i="1" dirty="0" smtClean="0"/>
              <a:t>Revenant riguardava il rapporto dell'uomo con il mondo naturale. Un mondo che abbiamo sentito nel 2015 come l'anno più caldo della storia. La nostra produzione doveva spostarsi verso la punta meridionale di questo pianeta solo per poter trovare la neve. Il cambiamento climatico è reale, sta accadendo proprio ora. È la minaccia più urgente per la nostra intera specie e dobbiamo lavorare insieme e smettere di procrastinare. Non diamo per scontato questo pianeta. Non prendo stasera per scontato. Grazie mille”.</a:t>
            </a:r>
            <a:r>
              <a:rPr lang="it-IT" sz="1800" b="1" i="1" dirty="0" smtClean="0"/>
              <a:t> </a:t>
            </a:r>
            <a:r>
              <a:rPr lang="it-IT" sz="1800" dirty="0" smtClean="0"/>
              <a:t> Leonardo Di Caprio ha inoltre prodotto numerosi documentari sul benessere ambientale ed animale.</a:t>
            </a:r>
            <a:endParaRPr lang="it-IT" sz="1800" dirty="0"/>
          </a:p>
        </p:txBody>
      </p:sp>
      <p:pic>
        <p:nvPicPr>
          <p:cNvPr id="1026" name="Picture 2" descr="C:\Users\BARBARA\Documents\oscar.jpg"/>
          <p:cNvPicPr>
            <a:picLocks noGrp="1" noChangeAspect="1" noChangeArrowheads="1"/>
          </p:cNvPicPr>
          <p:nvPr>
            <p:ph idx="1"/>
          </p:nvPr>
        </p:nvPicPr>
        <p:blipFill>
          <a:blip r:embed="rId2" cstate="print"/>
          <a:srcRect/>
          <a:stretch>
            <a:fillRect/>
          </a:stretch>
        </p:blipFill>
        <p:spPr bwMode="auto">
          <a:xfrm>
            <a:off x="6012160" y="3933056"/>
            <a:ext cx="1847850" cy="2476500"/>
          </a:xfrm>
          <a:prstGeom prst="rect">
            <a:avLst/>
          </a:prstGeom>
          <a:noFill/>
        </p:spPr>
      </p:pic>
      <p:sp>
        <p:nvSpPr>
          <p:cNvPr id="4" name="Rettangolo 3"/>
          <p:cNvSpPr/>
          <p:nvPr/>
        </p:nvSpPr>
        <p:spPr>
          <a:xfrm>
            <a:off x="875423" y="4653136"/>
            <a:ext cx="3372463" cy="923330"/>
          </a:xfrm>
          <a:prstGeom prst="rect">
            <a:avLst/>
          </a:prstGeom>
          <a:noFill/>
        </p:spPr>
        <p:txBody>
          <a:bodyPr wrap="none" lIns="91440" tIns="45720" rIns="91440" bIns="45720">
            <a:spAutoFit/>
          </a:bodyPr>
          <a:lstStyle/>
          <a:p>
            <a:pPr algn="ctr"/>
            <a:r>
              <a:rPr lang="it-IT"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PROPOSTA</a:t>
            </a:r>
            <a:endParaRPr lang="it-IT" sz="54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2218258"/>
          </a:xfrm>
        </p:spPr>
        <p:txBody>
          <a:bodyPr>
            <a:normAutofit/>
          </a:bodyPr>
          <a:lstStyle/>
          <a:p>
            <a:pPr algn="just"/>
            <a:r>
              <a:rPr lang="it-IT" sz="1800" dirty="0" smtClean="0"/>
              <a:t>Leonardo Di Caprio ha investito ingenti somme di denaro in aziende che si occupano di produrre cibi vegani con mezzi sostenibili per l’ambiente.</a:t>
            </a:r>
            <a:br>
              <a:rPr lang="it-IT" sz="1800" dirty="0" smtClean="0"/>
            </a:br>
            <a:r>
              <a:rPr lang="it-IT" sz="1800" dirty="0" smtClean="0"/>
              <a:t>Si occupa anche di cause umane come l’educazione e la protezione dei diritti delle comunità indigene. La LDF infatti </a:t>
            </a:r>
            <a:r>
              <a:rPr lang="it-IT" sz="1800" u="sng" dirty="0" smtClean="0"/>
              <a:t>promuove i diritti e proteggere le terre delle tribù indigene</a:t>
            </a:r>
            <a:r>
              <a:rPr lang="it-IT" sz="1800" dirty="0" smtClean="0"/>
              <a:t> del bacino amazzonico, ma lavora anche con progetti che conservano la storia e la cultura del popolo </a:t>
            </a:r>
            <a:r>
              <a:rPr lang="it-IT" sz="1800" dirty="0" err="1" smtClean="0"/>
              <a:t>Chumash</a:t>
            </a:r>
            <a:r>
              <a:rPr lang="it-IT" sz="1800" dirty="0" smtClean="0"/>
              <a:t>, della comunità </a:t>
            </a:r>
            <a:r>
              <a:rPr lang="it-IT" sz="1800" dirty="0" err="1" smtClean="0"/>
              <a:t>Alutiq</a:t>
            </a:r>
            <a:r>
              <a:rPr lang="it-IT" sz="1800" dirty="0" smtClean="0"/>
              <a:t> e della tribù Sioux Standing Rock.</a:t>
            </a:r>
            <a:endParaRPr lang="it-IT" sz="1800" dirty="0"/>
          </a:p>
        </p:txBody>
      </p:sp>
      <p:pic>
        <p:nvPicPr>
          <p:cNvPr id="4" name="Segnaposto contenuto 3" descr="ldf.jpg"/>
          <p:cNvPicPr>
            <a:picLocks noGrp="1" noChangeAspect="1"/>
          </p:cNvPicPr>
          <p:nvPr>
            <p:ph idx="1"/>
          </p:nvPr>
        </p:nvPicPr>
        <p:blipFill>
          <a:blip r:embed="rId2" cstate="print"/>
          <a:stretch>
            <a:fillRect/>
          </a:stretch>
        </p:blipFill>
        <p:spPr>
          <a:xfrm>
            <a:off x="2411760" y="2780928"/>
            <a:ext cx="4968552" cy="3744416"/>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t>PROPOSTA</a:t>
            </a:r>
            <a:endParaRPr lang="it-IT" sz="2400" dirty="0"/>
          </a:p>
        </p:txBody>
      </p:sp>
      <p:sp>
        <p:nvSpPr>
          <p:cNvPr id="3" name="Segnaposto contenuto 2"/>
          <p:cNvSpPr>
            <a:spLocks noGrp="1"/>
          </p:cNvSpPr>
          <p:nvPr>
            <p:ph idx="1"/>
          </p:nvPr>
        </p:nvSpPr>
        <p:spPr/>
        <p:txBody>
          <a:bodyPr/>
          <a:lstStyle/>
          <a:p>
            <a:pPr algn="just">
              <a:buNone/>
            </a:pPr>
            <a:r>
              <a:rPr lang="it-IT" b="1" dirty="0" smtClean="0"/>
              <a:t>	“</a:t>
            </a:r>
            <a:r>
              <a:rPr lang="it-IT" sz="2800" b="1" dirty="0" smtClean="0"/>
              <a:t>Se siamo la prima generazione ad avere la tecnologia, la conoscenza scientifica e l’intenzione globale per creare un reale futuro economico sostenibile per l’intera umanità, noi siamo anche l’ultima generazione che ha davvero l’opportunità di fermare il cambiamento climatico prima che sia troppo tardi”.</a:t>
            </a:r>
            <a:endParaRPr lang="it-IT" sz="2800"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TotalTime>
  <Words>222</Words>
  <Application>Microsoft Office PowerPoint</Application>
  <PresentationFormat>Presentazione su schermo (4:3)</PresentationFormat>
  <Paragraphs>14</Paragraphs>
  <Slides>6</Slides>
  <Notes>1</Notes>
  <HiddenSlides>0</HiddenSlides>
  <MMClips>0</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Tema di Office</vt:lpstr>
      <vt:lpstr>LEONARDO DI CAPRIO</vt:lpstr>
      <vt:lpstr>Presentazione standard di PowerPoint</vt:lpstr>
      <vt:lpstr>UNA VITA PER LA VITA DEL NOSTRO PIANETA</vt:lpstr>
      <vt:lpstr>Durante il suo discorso di accettazione dell’Oscar per il film Revenant, l’attore non ha sprecato l’occasione per lanciare un messaggio forte e chiaro in merito ai cambiamenti climatici che stanno interessando il pianeta : “Revenant riguardava il rapporto dell'uomo con il mondo naturale. Un mondo che abbiamo sentito nel 2015 come l'anno più caldo della storia. La nostra produzione doveva spostarsi verso la punta meridionale di questo pianeta solo per poter trovare la neve. Il cambiamento climatico è reale, sta accadendo proprio ora. È la minaccia più urgente per la nostra intera specie e dobbiamo lavorare insieme e smettere di procrastinare. Non diamo per scontato questo pianeta. Non prendo stasera per scontato. Grazie mille”.  Leonardo Di Caprio ha inoltre prodotto numerosi documentari sul benessere ambientale ed animale.</vt:lpstr>
      <vt:lpstr>Leonardo Di Caprio ha investito ingenti somme di denaro in aziende che si occupano di produrre cibi vegani con mezzi sostenibili per l’ambiente. Si occupa anche di cause umane come l’educazione e la protezione dei diritti delle comunità indigene. La LDF infatti promuove i diritti e proteggere le terre delle tribù indigene del bacino amazzonico, ma lavora anche con progetti che conservano la storia e la cultura del popolo Chumash, della comunità Alutiq e della tribù Sioux Standing Rock.</vt:lpstr>
      <vt:lpstr>PROPOSTA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LEONARDO DI CAPRIO</dc:title>
  <dc:creator>BARBARA</dc:creator>
  <cp:lastModifiedBy>Antonio</cp:lastModifiedBy>
  <cp:revision>22</cp:revision>
  <dcterms:created xsi:type="dcterms:W3CDTF">2021-01-09T19:49:22Z</dcterms:created>
  <dcterms:modified xsi:type="dcterms:W3CDTF">2021-01-11T08:40:21Z</dcterms:modified>
</cp:coreProperties>
</file>