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424683" y="2273807"/>
            <a:ext cx="6256782" cy="1668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99248" y="2273807"/>
            <a:ext cx="2303526" cy="16680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611880" y="3096767"/>
            <a:ext cx="5205222" cy="16680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017776" y="0"/>
            <a:ext cx="7491983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79597" y="2489072"/>
            <a:ext cx="6432804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35757" y="1395806"/>
            <a:ext cx="6925945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266700" y="1447800"/>
            <a:ext cx="6925945" cy="17568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2880" algn="ctr">
              <a:lnSpc>
                <a:spcPts val="6840"/>
              </a:lnSpc>
              <a:spcBef>
                <a:spcPts val="100"/>
              </a:spcBef>
            </a:pPr>
            <a:r>
              <a:rPr lang="it-IT" spc="165" dirty="0"/>
              <a:t>EMOZIONI DANTESCHE</a:t>
            </a:r>
            <a:endParaRPr spc="860" dirty="0"/>
          </a:p>
        </p:txBody>
      </p:sp>
      <p:sp>
        <p:nvSpPr>
          <p:cNvPr id="9" name="object 9"/>
          <p:cNvSpPr txBox="1"/>
          <p:nvPr/>
        </p:nvSpPr>
        <p:spPr>
          <a:xfrm>
            <a:off x="983297" y="5410200"/>
            <a:ext cx="4579303" cy="398892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 marR="5080" algn="ctr">
              <a:lnSpc>
                <a:spcPct val="70000"/>
              </a:lnSpc>
              <a:spcBef>
                <a:spcPts val="965"/>
              </a:spcBef>
            </a:pPr>
            <a:r>
              <a:rPr lang="it-IT" sz="2400" spc="-20" dirty="0">
                <a:latin typeface="Carlito"/>
                <a:cs typeface="Carlito"/>
              </a:rPr>
              <a:t>GIORNATA DEL DANTEDI’</a:t>
            </a:r>
            <a:endParaRPr sz="2400" dirty="0">
              <a:latin typeface="Carlito"/>
              <a:cs typeface="Carlito"/>
            </a:endParaRPr>
          </a:p>
        </p:txBody>
      </p:sp>
      <p:pic>
        <p:nvPicPr>
          <p:cNvPr id="10" name="Picture 4" descr="Anche l'Abruzzo nella Divina Commedia di Dante La citazione nel VI canto  del Purgatorio un tal Sordello Da Goito, signore dei feudi di Civitaquana,  Paglieta e Palena">
            <a:extLst>
              <a:ext uri="{FF2B5EF4-FFF2-40B4-BE49-F238E27FC236}">
                <a16:creationId xmlns:a16="http://schemas.microsoft.com/office/drawing/2014/main" id="{54CB4BAF-71CF-49CF-936D-14A054A3C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35" y="358140"/>
            <a:ext cx="4606290" cy="614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1468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20" dirty="0">
                <a:latin typeface="Trebuchet MS"/>
                <a:cs typeface="Trebuchet MS"/>
              </a:rPr>
              <a:t>Pi</a:t>
            </a:r>
            <a:r>
              <a:rPr sz="4400" b="0" spc="-315" dirty="0">
                <a:latin typeface="Trebuchet MS"/>
                <a:cs typeface="Trebuchet MS"/>
              </a:rPr>
              <a:t>e</a:t>
            </a:r>
            <a:r>
              <a:rPr sz="4400" b="0" spc="-360" dirty="0">
                <a:latin typeface="Trebuchet MS"/>
                <a:cs typeface="Trebuchet MS"/>
              </a:rPr>
              <a:t>t</a:t>
            </a:r>
            <a:r>
              <a:rPr sz="4400" b="0" spc="-240" dirty="0">
                <a:latin typeface="Trebuchet MS"/>
                <a:cs typeface="Trebuchet MS"/>
              </a:rPr>
              <a:t>à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578449"/>
            <a:ext cx="5680075" cy="471868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600" dirty="0">
                <a:latin typeface="Georgia"/>
                <a:cs typeface="Georgia"/>
              </a:rPr>
              <a:t>Queste </a:t>
            </a:r>
            <a:r>
              <a:rPr sz="2600" spc="-5" dirty="0">
                <a:latin typeface="Georgia"/>
                <a:cs typeface="Georgia"/>
              </a:rPr>
              <a:t>parole </a:t>
            </a:r>
            <a:r>
              <a:rPr sz="2600" spc="5" dirty="0">
                <a:latin typeface="Georgia"/>
                <a:cs typeface="Georgia"/>
              </a:rPr>
              <a:t>da </a:t>
            </a:r>
            <a:r>
              <a:rPr sz="2600" spc="-5" dirty="0">
                <a:latin typeface="Georgia"/>
                <a:cs typeface="Georgia"/>
              </a:rPr>
              <a:t>lor </a:t>
            </a:r>
            <a:r>
              <a:rPr sz="2600" dirty="0">
                <a:latin typeface="Georgia"/>
                <a:cs typeface="Georgia"/>
              </a:rPr>
              <a:t>ci </a:t>
            </a:r>
            <a:r>
              <a:rPr sz="2600" spc="-5" dirty="0">
                <a:latin typeface="Georgia"/>
                <a:cs typeface="Georgia"/>
              </a:rPr>
              <a:t>fuor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porte.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ts val="2650"/>
              </a:lnSpc>
              <a:spcBef>
                <a:spcPts val="1255"/>
              </a:spcBef>
            </a:pPr>
            <a:r>
              <a:rPr sz="2600" spc="-5" dirty="0">
                <a:latin typeface="Georgia"/>
                <a:cs typeface="Georgia"/>
              </a:rPr>
              <a:t>Quand’io </a:t>
            </a:r>
            <a:r>
              <a:rPr sz="2600" dirty="0">
                <a:latin typeface="Georgia"/>
                <a:cs typeface="Georgia"/>
              </a:rPr>
              <a:t>intesi </a:t>
            </a:r>
            <a:r>
              <a:rPr sz="2600" spc="-5" dirty="0">
                <a:latin typeface="Georgia"/>
                <a:cs typeface="Georgia"/>
              </a:rPr>
              <a:t>quell’anime</a:t>
            </a:r>
            <a:r>
              <a:rPr sz="2600" spc="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offense,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ts val="2185"/>
              </a:lnSpc>
            </a:pPr>
            <a:r>
              <a:rPr sz="2600" spc="-5" dirty="0">
                <a:latin typeface="Georgia"/>
                <a:cs typeface="Georgia"/>
              </a:rPr>
              <a:t>china’ </a:t>
            </a:r>
            <a:r>
              <a:rPr sz="2600" dirty="0">
                <a:latin typeface="Georgia"/>
                <a:cs typeface="Georgia"/>
              </a:rPr>
              <a:t>il viso, e </a:t>
            </a:r>
            <a:r>
              <a:rPr sz="2600" spc="-5" dirty="0">
                <a:latin typeface="Georgia"/>
                <a:cs typeface="Georgia"/>
              </a:rPr>
              <a:t>tanto </a:t>
            </a:r>
            <a:r>
              <a:rPr sz="2600" dirty="0">
                <a:latin typeface="Georgia"/>
                <a:cs typeface="Georgia"/>
              </a:rPr>
              <a:t>il tenni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basso,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ts val="2650"/>
              </a:lnSpc>
            </a:pPr>
            <a:r>
              <a:rPr sz="2600" dirty="0">
                <a:latin typeface="Georgia"/>
                <a:cs typeface="Georgia"/>
              </a:rPr>
              <a:t>fin che ’l poeta mi disse: "Che</a:t>
            </a:r>
            <a:r>
              <a:rPr sz="2600" spc="-14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pense?".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ts val="2650"/>
              </a:lnSpc>
              <a:spcBef>
                <a:spcPts val="1250"/>
              </a:spcBef>
            </a:pPr>
            <a:r>
              <a:rPr sz="2600" spc="-5" dirty="0">
                <a:latin typeface="Georgia"/>
                <a:cs typeface="Georgia"/>
              </a:rPr>
              <a:t>Quando </a:t>
            </a:r>
            <a:r>
              <a:rPr sz="2600" dirty="0">
                <a:latin typeface="Georgia"/>
                <a:cs typeface="Georgia"/>
              </a:rPr>
              <a:t>rispuosi, </a:t>
            </a:r>
            <a:r>
              <a:rPr sz="2600" spc="-5" dirty="0">
                <a:latin typeface="Georgia"/>
                <a:cs typeface="Georgia"/>
              </a:rPr>
              <a:t>cominciai: "Oh</a:t>
            </a:r>
            <a:r>
              <a:rPr sz="2600" spc="-6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lasso,</a:t>
            </a:r>
            <a:endParaRPr sz="2600">
              <a:latin typeface="Georgia"/>
              <a:cs typeface="Georgia"/>
            </a:endParaRPr>
          </a:p>
          <a:p>
            <a:pPr marL="12700" marR="782320">
              <a:lnSpc>
                <a:spcPct val="70000"/>
              </a:lnSpc>
              <a:spcBef>
                <a:spcPts val="465"/>
              </a:spcBef>
            </a:pPr>
            <a:r>
              <a:rPr sz="2600" dirty="0">
                <a:latin typeface="Georgia"/>
                <a:cs typeface="Georgia"/>
              </a:rPr>
              <a:t>quanti dolci </a:t>
            </a:r>
            <a:r>
              <a:rPr sz="2600" spc="-5" dirty="0">
                <a:latin typeface="Georgia"/>
                <a:cs typeface="Georgia"/>
              </a:rPr>
              <a:t>pensier, </a:t>
            </a:r>
            <a:r>
              <a:rPr sz="2600" dirty="0">
                <a:latin typeface="Georgia"/>
                <a:cs typeface="Georgia"/>
              </a:rPr>
              <a:t>quanto </a:t>
            </a:r>
            <a:r>
              <a:rPr sz="2600" spc="-5" dirty="0">
                <a:latin typeface="Georgia"/>
                <a:cs typeface="Georgia"/>
              </a:rPr>
              <a:t>disio  </a:t>
            </a:r>
            <a:r>
              <a:rPr sz="2600" dirty="0">
                <a:latin typeface="Georgia"/>
                <a:cs typeface="Georgia"/>
              </a:rPr>
              <a:t>menò costoro al doloroso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passo!"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ts val="2650"/>
              </a:lnSpc>
              <a:spcBef>
                <a:spcPts val="1250"/>
              </a:spcBef>
            </a:pPr>
            <a:r>
              <a:rPr sz="2600" dirty="0">
                <a:latin typeface="Georgia"/>
                <a:cs typeface="Georgia"/>
              </a:rPr>
              <a:t>Poi mi rivolsi a </a:t>
            </a:r>
            <a:r>
              <a:rPr sz="2600" spc="-5" dirty="0">
                <a:latin typeface="Georgia"/>
                <a:cs typeface="Georgia"/>
              </a:rPr>
              <a:t>loro </a:t>
            </a:r>
            <a:r>
              <a:rPr sz="2600" dirty="0">
                <a:latin typeface="Georgia"/>
                <a:cs typeface="Georgia"/>
              </a:rPr>
              <a:t>e </a:t>
            </a:r>
            <a:r>
              <a:rPr sz="2600" spc="-5" dirty="0">
                <a:latin typeface="Georgia"/>
                <a:cs typeface="Georgia"/>
              </a:rPr>
              <a:t>parla’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io,</a:t>
            </a:r>
            <a:endParaRPr sz="2600">
              <a:latin typeface="Georgia"/>
              <a:cs typeface="Georgia"/>
            </a:endParaRPr>
          </a:p>
          <a:p>
            <a:pPr marL="12700" marR="175895">
              <a:lnSpc>
                <a:spcPct val="70000"/>
              </a:lnSpc>
              <a:spcBef>
                <a:spcPts val="470"/>
              </a:spcBef>
            </a:pPr>
            <a:r>
              <a:rPr sz="2600" dirty="0">
                <a:latin typeface="Georgia"/>
                <a:cs typeface="Georgia"/>
              </a:rPr>
              <a:t>e cominciai: "Francesca, i </a:t>
            </a:r>
            <a:r>
              <a:rPr sz="2600" spc="-5" dirty="0">
                <a:latin typeface="Georgia"/>
                <a:cs typeface="Georgia"/>
              </a:rPr>
              <a:t>tuoi</a:t>
            </a:r>
            <a:r>
              <a:rPr sz="2600" spc="-12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martìri  a lagrimar mi fanno tristo e</a:t>
            </a:r>
            <a:r>
              <a:rPr sz="2600" spc="-5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pio.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600" spc="-15" dirty="0">
                <a:latin typeface="Carlito"/>
                <a:cs typeface="Carlito"/>
              </a:rPr>
              <a:t>Inferno, </a:t>
            </a:r>
            <a:r>
              <a:rPr sz="2600" spc="-10" dirty="0">
                <a:latin typeface="Carlito"/>
                <a:cs typeface="Carlito"/>
              </a:rPr>
              <a:t>Canto </a:t>
            </a:r>
            <a:r>
              <a:rPr sz="2600" spc="-110" dirty="0">
                <a:latin typeface="Carlito"/>
                <a:cs typeface="Carlito"/>
              </a:rPr>
              <a:t>V, </a:t>
            </a:r>
            <a:r>
              <a:rPr sz="2600" spc="5" dirty="0">
                <a:latin typeface="Carlito"/>
                <a:cs typeface="Carlito"/>
              </a:rPr>
              <a:t>vv</a:t>
            </a:r>
            <a:r>
              <a:rPr sz="2600" spc="6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108-117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72071" y="0"/>
            <a:ext cx="551992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0046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15" dirty="0">
                <a:latin typeface="Trebuchet MS"/>
                <a:cs typeface="Trebuchet MS"/>
              </a:rPr>
              <a:t>Curiosità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9285"/>
            <a:ext cx="5561965" cy="1145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965"/>
              </a:lnSpc>
              <a:spcBef>
                <a:spcPts val="105"/>
              </a:spcBef>
            </a:pPr>
            <a:r>
              <a:rPr sz="2600" dirty="0">
                <a:latin typeface="Georgia"/>
                <a:cs typeface="Georgia"/>
              </a:rPr>
              <a:t>Ma </a:t>
            </a:r>
            <a:r>
              <a:rPr sz="2600" spc="-5" dirty="0">
                <a:latin typeface="Georgia"/>
                <a:cs typeface="Georgia"/>
              </a:rPr>
              <a:t>s’a </a:t>
            </a:r>
            <a:r>
              <a:rPr sz="2600" dirty="0">
                <a:latin typeface="Georgia"/>
                <a:cs typeface="Georgia"/>
              </a:rPr>
              <a:t>conoscer la prima</a:t>
            </a:r>
            <a:r>
              <a:rPr sz="2600" spc="-6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radice</a:t>
            </a:r>
            <a:endParaRPr sz="2600">
              <a:latin typeface="Georgia"/>
              <a:cs typeface="Georgia"/>
            </a:endParaRPr>
          </a:p>
          <a:p>
            <a:pPr marL="12700" marR="5080">
              <a:lnSpc>
                <a:spcPts val="2880"/>
              </a:lnSpc>
              <a:spcBef>
                <a:spcPts val="140"/>
              </a:spcBef>
            </a:pPr>
            <a:r>
              <a:rPr sz="2600" dirty="0">
                <a:latin typeface="Georgia"/>
                <a:cs typeface="Georgia"/>
              </a:rPr>
              <a:t>del nostro amor </a:t>
            </a:r>
            <a:r>
              <a:rPr sz="2600" spc="-5" dirty="0">
                <a:latin typeface="Georgia"/>
                <a:cs typeface="Georgia"/>
              </a:rPr>
              <a:t>tu hai </a:t>
            </a:r>
            <a:r>
              <a:rPr sz="2600" dirty="0">
                <a:latin typeface="Georgia"/>
                <a:cs typeface="Georgia"/>
              </a:rPr>
              <a:t>cotanto affetto,  dirò </a:t>
            </a:r>
            <a:r>
              <a:rPr sz="2600" spc="-5" dirty="0">
                <a:latin typeface="Georgia"/>
                <a:cs typeface="Georgia"/>
              </a:rPr>
              <a:t>come </a:t>
            </a:r>
            <a:r>
              <a:rPr sz="2600" dirty="0">
                <a:latin typeface="Georgia"/>
                <a:cs typeface="Georgia"/>
              </a:rPr>
              <a:t>colui </a:t>
            </a:r>
            <a:r>
              <a:rPr sz="2600" spc="-5" dirty="0">
                <a:latin typeface="Georgia"/>
                <a:cs typeface="Georgia"/>
              </a:rPr>
              <a:t>che piange </a:t>
            </a:r>
            <a:r>
              <a:rPr sz="2600" dirty="0">
                <a:latin typeface="Georgia"/>
                <a:cs typeface="Georgia"/>
              </a:rPr>
              <a:t>e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dice.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5424322"/>
            <a:ext cx="424116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Georgia"/>
                <a:cs typeface="Georgia"/>
              </a:rPr>
              <a:t>Inverno, </a:t>
            </a:r>
            <a:r>
              <a:rPr sz="2600" spc="-5" dirty="0">
                <a:latin typeface="Georgia"/>
                <a:cs typeface="Georgia"/>
              </a:rPr>
              <a:t>Canto </a:t>
            </a:r>
            <a:r>
              <a:rPr sz="2600" dirty="0">
                <a:latin typeface="Georgia"/>
                <a:cs typeface="Georgia"/>
              </a:rPr>
              <a:t>V, vv</a:t>
            </a:r>
            <a:r>
              <a:rPr sz="2600" spc="-9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124-126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47331" y="0"/>
            <a:ext cx="5344668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623" y="576199"/>
            <a:ext cx="51174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25" dirty="0">
                <a:latin typeface="Trebuchet MS"/>
                <a:cs typeface="Trebuchet MS"/>
              </a:rPr>
              <a:t>Rispetto </a:t>
            </a:r>
            <a:r>
              <a:rPr sz="4400" b="0" spc="-195" dirty="0">
                <a:latin typeface="Trebuchet MS"/>
                <a:cs typeface="Trebuchet MS"/>
              </a:rPr>
              <a:t>per </a:t>
            </a:r>
            <a:r>
              <a:rPr sz="4400" b="0" spc="-305" dirty="0">
                <a:latin typeface="Trebuchet MS"/>
                <a:cs typeface="Trebuchet MS"/>
              </a:rPr>
              <a:t>il</a:t>
            </a:r>
            <a:r>
              <a:rPr sz="4400" b="0" spc="-605" dirty="0">
                <a:latin typeface="Trebuchet MS"/>
                <a:cs typeface="Trebuchet MS"/>
              </a:rPr>
              <a:t> </a:t>
            </a:r>
            <a:r>
              <a:rPr sz="4400" b="0" spc="-200" dirty="0">
                <a:latin typeface="Trebuchet MS"/>
                <a:cs typeface="Trebuchet MS"/>
              </a:rPr>
              <a:t>maestro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623" y="1460068"/>
            <a:ext cx="6083935" cy="1135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025"/>
              </a:lnSpc>
              <a:spcBef>
                <a:spcPts val="95"/>
              </a:spcBef>
            </a:pPr>
            <a:r>
              <a:rPr sz="2800" spc="-5" dirty="0">
                <a:latin typeface="Georgia"/>
                <a:cs typeface="Georgia"/>
              </a:rPr>
              <a:t>Ed elli a me: </a:t>
            </a:r>
            <a:r>
              <a:rPr sz="2800" dirty="0">
                <a:latin typeface="Georgia"/>
                <a:cs typeface="Georgia"/>
              </a:rPr>
              <a:t>"La </a:t>
            </a:r>
            <a:r>
              <a:rPr sz="2800" spc="-5" dirty="0">
                <a:latin typeface="Georgia"/>
                <a:cs typeface="Georgia"/>
              </a:rPr>
              <a:t>tua preghiera è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degna</a:t>
            </a:r>
            <a:endParaRPr sz="2800">
              <a:latin typeface="Georgia"/>
              <a:cs typeface="Georgia"/>
            </a:endParaRPr>
          </a:p>
          <a:p>
            <a:pPr marL="12700">
              <a:lnSpc>
                <a:spcPts val="2690"/>
              </a:lnSpc>
            </a:pPr>
            <a:r>
              <a:rPr sz="2800" spc="-5" dirty="0">
                <a:latin typeface="Georgia"/>
                <a:cs typeface="Georgia"/>
              </a:rPr>
              <a:t>di molta </a:t>
            </a:r>
            <a:r>
              <a:rPr sz="2800" dirty="0">
                <a:latin typeface="Georgia"/>
                <a:cs typeface="Georgia"/>
              </a:rPr>
              <a:t>loda, </a:t>
            </a:r>
            <a:r>
              <a:rPr sz="2800" spc="-5" dirty="0">
                <a:latin typeface="Georgia"/>
                <a:cs typeface="Georgia"/>
              </a:rPr>
              <a:t>e io però</a:t>
            </a:r>
            <a:r>
              <a:rPr sz="2800" spc="5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l’accetto;</a:t>
            </a:r>
            <a:endParaRPr sz="2800">
              <a:latin typeface="Georgia"/>
              <a:cs typeface="Georgia"/>
            </a:endParaRPr>
          </a:p>
          <a:p>
            <a:pPr marL="12700">
              <a:lnSpc>
                <a:spcPts val="3025"/>
              </a:lnSpc>
            </a:pPr>
            <a:r>
              <a:rPr sz="2800" spc="-5" dirty="0">
                <a:latin typeface="Georgia"/>
                <a:cs typeface="Georgia"/>
              </a:rPr>
              <a:t>ma fa che la </a:t>
            </a:r>
            <a:r>
              <a:rPr sz="2800" spc="-10" dirty="0">
                <a:latin typeface="Georgia"/>
                <a:cs typeface="Georgia"/>
              </a:rPr>
              <a:t>tua </a:t>
            </a:r>
            <a:r>
              <a:rPr sz="2800" spc="-5" dirty="0">
                <a:latin typeface="Georgia"/>
                <a:cs typeface="Georgia"/>
              </a:rPr>
              <a:t>lingua si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sostegna.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623" y="5204205"/>
            <a:ext cx="44780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Georgia"/>
                <a:cs typeface="Georgia"/>
              </a:rPr>
              <a:t>Inferno, </a:t>
            </a:r>
            <a:r>
              <a:rPr sz="2600" spc="-5" dirty="0">
                <a:latin typeface="Georgia"/>
                <a:cs typeface="Georgia"/>
              </a:rPr>
              <a:t>Canto </a:t>
            </a:r>
            <a:r>
              <a:rPr sz="2600" dirty="0">
                <a:latin typeface="Georgia"/>
                <a:cs typeface="Georgia"/>
              </a:rPr>
              <a:t>XXVI, vv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70-72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42659" y="2285999"/>
            <a:ext cx="6149340" cy="4571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8014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65" dirty="0">
                <a:latin typeface="Trebuchet MS"/>
                <a:cs typeface="Trebuchet MS"/>
              </a:rPr>
              <a:t>Stupo</a:t>
            </a:r>
            <a:r>
              <a:rPr sz="4400" b="0" spc="-175" dirty="0">
                <a:latin typeface="Trebuchet MS"/>
                <a:cs typeface="Trebuchet MS"/>
              </a:rPr>
              <a:t>r</a:t>
            </a:r>
            <a:r>
              <a:rPr sz="4400" b="0" spc="-225" dirty="0">
                <a:latin typeface="Trebuchet MS"/>
                <a:cs typeface="Trebuchet MS"/>
              </a:rPr>
              <a:t>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22711"/>
            <a:ext cx="5187315" cy="864869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400" dirty="0">
                <a:latin typeface="Georgia"/>
                <a:cs typeface="Georgia"/>
              </a:rPr>
              <a:t>"O voi che </a:t>
            </a:r>
            <a:r>
              <a:rPr sz="2400" spc="-5" dirty="0">
                <a:latin typeface="Georgia"/>
                <a:cs typeface="Georgia"/>
              </a:rPr>
              <a:t>siete due </a:t>
            </a:r>
            <a:r>
              <a:rPr sz="2400" dirty="0">
                <a:latin typeface="Georgia"/>
                <a:cs typeface="Georgia"/>
              </a:rPr>
              <a:t>dentro ad un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foco,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dirty="0">
                <a:latin typeface="Georgia"/>
                <a:cs typeface="Georgia"/>
              </a:rPr>
              <a:t>…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5550814"/>
            <a:ext cx="36760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Inferno, </a:t>
            </a:r>
            <a:r>
              <a:rPr sz="2400" spc="-5" dirty="0">
                <a:latin typeface="Georgia"/>
                <a:cs typeface="Georgia"/>
              </a:rPr>
              <a:t>Canto XXVI, vv</a:t>
            </a:r>
            <a:r>
              <a:rPr sz="2400" spc="-10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79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8500" y="0"/>
            <a:ext cx="51435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vina Commedia: disegni - profBettati">
            <a:extLst>
              <a:ext uri="{FF2B5EF4-FFF2-40B4-BE49-F238E27FC236}">
                <a16:creationId xmlns:a16="http://schemas.microsoft.com/office/drawing/2014/main" id="{43180A6A-D7C3-4F28-BBC4-5A22B4ADF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49" y="3429000"/>
            <a:ext cx="3581400" cy="25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BD1E801-A075-4C77-BCB5-922741DD1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923" y="228600"/>
            <a:ext cx="4152900" cy="300456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C03569D-BE09-4D11-8FA9-CBA5F7AD7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753" y="533400"/>
            <a:ext cx="2890838" cy="3980578"/>
          </a:xfrm>
          <a:prstGeom prst="rect">
            <a:avLst/>
          </a:prstGeom>
        </p:spPr>
      </p:pic>
      <p:pic>
        <p:nvPicPr>
          <p:cNvPr id="1030" name="Picture 6" descr="Illustrazioni sulla Divina Commedia in mostra - MetaPrintArt">
            <a:extLst>
              <a:ext uri="{FF2B5EF4-FFF2-40B4-BE49-F238E27FC236}">
                <a16:creationId xmlns:a16="http://schemas.microsoft.com/office/drawing/2014/main" id="{1FC85869-4FFB-4205-8D9E-F0528D8A4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914400"/>
            <a:ext cx="41719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nte e la Divina Commedia affascinano anche i bambini | Sempione News">
            <a:extLst>
              <a:ext uri="{FF2B5EF4-FFF2-40B4-BE49-F238E27FC236}">
                <a16:creationId xmlns:a16="http://schemas.microsoft.com/office/drawing/2014/main" id="{CD5E39AE-6DAF-47C1-8AF5-A7EE2A089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09" y="4724400"/>
            <a:ext cx="2675316" cy="203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80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6802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40" dirty="0">
                <a:latin typeface="Trebuchet MS"/>
                <a:cs typeface="Trebuchet MS"/>
              </a:rPr>
              <a:t>Il </a:t>
            </a:r>
            <a:r>
              <a:rPr sz="4400" b="0" spc="-220" dirty="0">
                <a:latin typeface="Trebuchet MS"/>
                <a:cs typeface="Trebuchet MS"/>
              </a:rPr>
              <a:t>libro </a:t>
            </a:r>
            <a:r>
              <a:rPr sz="4400" b="0" spc="-250" dirty="0">
                <a:latin typeface="Trebuchet MS"/>
                <a:cs typeface="Trebuchet MS"/>
              </a:rPr>
              <a:t>«La </a:t>
            </a:r>
            <a:r>
              <a:rPr sz="4400" b="0" spc="-195" dirty="0">
                <a:latin typeface="Trebuchet MS"/>
                <a:cs typeface="Trebuchet MS"/>
              </a:rPr>
              <a:t>Divina</a:t>
            </a:r>
            <a:r>
              <a:rPr sz="4400" b="0" spc="-660" dirty="0">
                <a:latin typeface="Trebuchet MS"/>
                <a:cs typeface="Trebuchet MS"/>
              </a:rPr>
              <a:t> </a:t>
            </a:r>
            <a:r>
              <a:rPr sz="4400" b="0" spc="-195" dirty="0">
                <a:latin typeface="Trebuchet MS"/>
                <a:cs typeface="Trebuchet MS"/>
              </a:rPr>
              <a:t>Commedia»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73377"/>
            <a:ext cx="5025390" cy="41586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675"/>
              </a:spcBef>
            </a:pPr>
            <a:r>
              <a:rPr sz="2400" spc="-10" dirty="0">
                <a:latin typeface="Carlito"/>
                <a:cs typeface="Carlito"/>
              </a:rPr>
              <a:t>Dante </a:t>
            </a:r>
            <a:r>
              <a:rPr sz="2400" spc="-20" dirty="0">
                <a:latin typeface="Carlito"/>
                <a:cs typeface="Carlito"/>
              </a:rPr>
              <a:t>racconta </a:t>
            </a:r>
            <a:r>
              <a:rPr sz="2400" dirty="0">
                <a:latin typeface="Carlito"/>
                <a:cs typeface="Carlito"/>
              </a:rPr>
              <a:t>il </a:t>
            </a:r>
            <a:r>
              <a:rPr sz="2400" spc="-5" dirty="0">
                <a:latin typeface="Carlito"/>
                <a:cs typeface="Carlito"/>
              </a:rPr>
              <a:t>suo </a:t>
            </a:r>
            <a:r>
              <a:rPr sz="2400" dirty="0">
                <a:latin typeface="Carlito"/>
                <a:cs typeface="Carlito"/>
              </a:rPr>
              <a:t>viaggio </a:t>
            </a:r>
            <a:r>
              <a:rPr sz="2400" spc="-5" dirty="0">
                <a:latin typeface="Carlito"/>
                <a:cs typeface="Carlito"/>
              </a:rPr>
              <a:t>nei </a:t>
            </a:r>
            <a:r>
              <a:rPr sz="2400" spc="-10" dirty="0">
                <a:latin typeface="Carlito"/>
                <a:cs typeface="Carlito"/>
              </a:rPr>
              <a:t>regni  ultraterreni </a:t>
            </a:r>
            <a:r>
              <a:rPr sz="2400" spc="-5" dirty="0">
                <a:latin typeface="Carlito"/>
                <a:cs typeface="Carlito"/>
              </a:rPr>
              <a:t>del </a:t>
            </a:r>
            <a:r>
              <a:rPr sz="2400" spc="-15" dirty="0">
                <a:latin typeface="Carlito"/>
                <a:cs typeface="Carlito"/>
              </a:rPr>
              <a:t>peccato (Inferno),  </a:t>
            </a:r>
            <a:r>
              <a:rPr sz="2400" dirty="0">
                <a:latin typeface="Carlito"/>
                <a:cs typeface="Carlito"/>
              </a:rPr>
              <a:t>dell'espiazione </a:t>
            </a:r>
            <a:r>
              <a:rPr sz="2400" spc="-15" dirty="0">
                <a:latin typeface="Carlito"/>
                <a:cs typeface="Carlito"/>
              </a:rPr>
              <a:t>(Purgatorio) </a:t>
            </a:r>
            <a:r>
              <a:rPr sz="2400" dirty="0">
                <a:latin typeface="Carlito"/>
                <a:cs typeface="Carlito"/>
              </a:rPr>
              <a:t>e </a:t>
            </a:r>
            <a:r>
              <a:rPr sz="2400" spc="-5" dirty="0">
                <a:latin typeface="Carlito"/>
                <a:cs typeface="Carlito"/>
              </a:rPr>
              <a:t>della  </a:t>
            </a:r>
            <a:r>
              <a:rPr sz="2400" spc="-15" dirty="0">
                <a:latin typeface="Carlito"/>
                <a:cs typeface="Carlito"/>
              </a:rPr>
              <a:t>salvezza </a:t>
            </a:r>
            <a:r>
              <a:rPr sz="2400" spc="-10" dirty="0">
                <a:latin typeface="Carlito"/>
                <a:cs typeface="Carlito"/>
              </a:rPr>
              <a:t>(Paradiso). ... </a:t>
            </a:r>
            <a:r>
              <a:rPr sz="2400" spc="-5" dirty="0">
                <a:latin typeface="Carlito"/>
                <a:cs typeface="Carlito"/>
              </a:rPr>
              <a:t>La </a:t>
            </a:r>
            <a:r>
              <a:rPr sz="2400" spc="-10" dirty="0">
                <a:latin typeface="Carlito"/>
                <a:cs typeface="Carlito"/>
              </a:rPr>
              <a:t>commedia </a:t>
            </a:r>
            <a:r>
              <a:rPr sz="2400" spc="-5" dirty="0">
                <a:latin typeface="Carlito"/>
                <a:cs typeface="Carlito"/>
              </a:rPr>
              <a:t>ha  </a:t>
            </a:r>
            <a:r>
              <a:rPr sz="2400" dirty="0">
                <a:latin typeface="Carlito"/>
                <a:cs typeface="Carlito"/>
              </a:rPr>
              <a:t>un inizio </a:t>
            </a:r>
            <a:r>
              <a:rPr sz="2400" spc="-15" dirty="0">
                <a:latin typeface="Carlito"/>
                <a:cs typeface="Carlito"/>
              </a:rPr>
              <a:t>tragico </a:t>
            </a:r>
            <a:r>
              <a:rPr sz="2400" dirty="0">
                <a:latin typeface="Carlito"/>
                <a:cs typeface="Carlito"/>
              </a:rPr>
              <a:t>e </a:t>
            </a:r>
            <a:r>
              <a:rPr sz="2400" spc="-10" dirty="0">
                <a:latin typeface="Carlito"/>
                <a:cs typeface="Carlito"/>
              </a:rPr>
              <a:t>una conclusione  positiva: </a:t>
            </a:r>
            <a:r>
              <a:rPr sz="2400" spc="-5" dirty="0">
                <a:latin typeface="Carlito"/>
                <a:cs typeface="Carlito"/>
              </a:rPr>
              <a:t>dallo </a:t>
            </a:r>
            <a:r>
              <a:rPr sz="2400" spc="-10" dirty="0">
                <a:latin typeface="Carlito"/>
                <a:cs typeface="Carlito"/>
              </a:rPr>
              <a:t>smarrimento </a:t>
            </a:r>
            <a:r>
              <a:rPr sz="2400" spc="-5" dirty="0">
                <a:latin typeface="Carlito"/>
                <a:cs typeface="Carlito"/>
              </a:rPr>
              <a:t>di </a:t>
            </a:r>
            <a:r>
              <a:rPr sz="2400" spc="-15" dirty="0">
                <a:latin typeface="Carlito"/>
                <a:cs typeface="Carlito"/>
              </a:rPr>
              <a:t>Dante  </a:t>
            </a:r>
            <a:r>
              <a:rPr sz="2400" dirty="0">
                <a:latin typeface="Carlito"/>
                <a:cs typeface="Carlito"/>
              </a:rPr>
              <a:t>nella </a:t>
            </a:r>
            <a:r>
              <a:rPr sz="2400" spc="-15" dirty="0">
                <a:latin typeface="Carlito"/>
                <a:cs typeface="Carlito"/>
              </a:rPr>
              <a:t>selva </a:t>
            </a:r>
            <a:r>
              <a:rPr sz="2400" spc="-10" dirty="0">
                <a:latin typeface="Carlito"/>
                <a:cs typeface="Carlito"/>
              </a:rPr>
              <a:t>oscura (peccato) </a:t>
            </a:r>
            <a:r>
              <a:rPr sz="2400" spc="-5" dirty="0">
                <a:latin typeface="Carlito"/>
                <a:cs typeface="Carlito"/>
              </a:rPr>
              <a:t>fino </a:t>
            </a:r>
            <a:r>
              <a:rPr sz="2400" dirty="0">
                <a:latin typeface="Carlito"/>
                <a:cs typeface="Carlito"/>
              </a:rPr>
              <a:t>alla  </a:t>
            </a:r>
            <a:r>
              <a:rPr sz="2400" spc="-15" dirty="0">
                <a:latin typeface="Carlito"/>
                <a:cs typeface="Carlito"/>
              </a:rPr>
              <a:t>salvezza, verso </a:t>
            </a:r>
            <a:r>
              <a:rPr sz="2400" dirty="0">
                <a:latin typeface="Carlito"/>
                <a:cs typeface="Carlito"/>
              </a:rPr>
              <a:t>il </a:t>
            </a:r>
            <a:r>
              <a:rPr sz="2400" spc="-5" dirty="0">
                <a:latin typeface="Carlito"/>
                <a:cs typeface="Carlito"/>
              </a:rPr>
              <a:t>viaggio </a:t>
            </a:r>
            <a:r>
              <a:rPr sz="2400" dirty="0">
                <a:latin typeface="Carlito"/>
                <a:cs typeface="Carlito"/>
              </a:rPr>
              <a:t>che </a:t>
            </a:r>
            <a:r>
              <a:rPr sz="2400" spc="-15" dirty="0">
                <a:latin typeface="Carlito"/>
                <a:cs typeface="Carlito"/>
              </a:rPr>
              <a:t>porta </a:t>
            </a:r>
            <a:r>
              <a:rPr sz="2400" dirty="0">
                <a:latin typeface="Carlito"/>
                <a:cs typeface="Carlito"/>
              </a:rPr>
              <a:t>al  </a:t>
            </a:r>
            <a:r>
              <a:rPr sz="2400" spc="-15" dirty="0">
                <a:latin typeface="Carlito"/>
                <a:cs typeface="Carlito"/>
              </a:rPr>
              <a:t>Paradiso.</a:t>
            </a:r>
            <a:endParaRPr sz="2400">
              <a:latin typeface="Carlito"/>
              <a:cs typeface="Carlito"/>
            </a:endParaRPr>
          </a:p>
          <a:p>
            <a:pPr marL="12700" marR="8255" algn="just">
              <a:lnSpc>
                <a:spcPts val="2300"/>
              </a:lnSpc>
              <a:spcBef>
                <a:spcPts val="985"/>
              </a:spcBef>
            </a:pPr>
            <a:r>
              <a:rPr sz="2400" dirty="0">
                <a:latin typeface="Carlito"/>
                <a:cs typeface="Carlito"/>
              </a:rPr>
              <a:t>La </a:t>
            </a:r>
            <a:r>
              <a:rPr sz="2400" spc="-5" dirty="0">
                <a:latin typeface="Carlito"/>
                <a:cs typeface="Carlito"/>
              </a:rPr>
              <a:t>Divina Commedia </a:t>
            </a:r>
            <a:r>
              <a:rPr sz="2400" dirty="0">
                <a:latin typeface="Carlito"/>
                <a:cs typeface="Carlito"/>
              </a:rPr>
              <a:t>è </a:t>
            </a:r>
            <a:r>
              <a:rPr sz="2400" spc="-85" dirty="0">
                <a:latin typeface="Arial"/>
                <a:cs typeface="Arial"/>
              </a:rPr>
              <a:t>l’opera </a:t>
            </a:r>
            <a:r>
              <a:rPr sz="2400" spc="-10" dirty="0">
                <a:latin typeface="Carlito"/>
                <a:cs typeface="Carlito"/>
              </a:rPr>
              <a:t>maggiore  </a:t>
            </a:r>
            <a:r>
              <a:rPr sz="2400" dirty="0">
                <a:latin typeface="Carlito"/>
                <a:cs typeface="Carlito"/>
              </a:rPr>
              <a:t>di </a:t>
            </a:r>
            <a:r>
              <a:rPr sz="2400" spc="-10" dirty="0">
                <a:latin typeface="Carlito"/>
                <a:cs typeface="Carlito"/>
              </a:rPr>
              <a:t>Dante, </a:t>
            </a:r>
            <a:r>
              <a:rPr sz="2400" spc="-15" dirty="0">
                <a:latin typeface="Carlito"/>
                <a:cs typeface="Carlito"/>
              </a:rPr>
              <a:t>scritta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20" dirty="0">
                <a:latin typeface="Carlito"/>
                <a:cs typeface="Carlito"/>
              </a:rPr>
              <a:t>volgare </a:t>
            </a:r>
            <a:r>
              <a:rPr sz="2400" dirty="0">
                <a:latin typeface="Carlito"/>
                <a:cs typeface="Carlito"/>
              </a:rPr>
              <a:t>e in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versi.</a:t>
            </a:r>
            <a:endParaRPr sz="2400">
              <a:latin typeface="Carlito"/>
              <a:cs typeface="Carlito"/>
            </a:endParaRPr>
          </a:p>
          <a:p>
            <a:pPr marL="12700" marR="8255" algn="just">
              <a:lnSpc>
                <a:spcPct val="80000"/>
              </a:lnSpc>
              <a:spcBef>
                <a:spcPts val="1030"/>
              </a:spcBef>
            </a:pPr>
            <a:r>
              <a:rPr sz="2400" spc="-10" dirty="0">
                <a:latin typeface="Carlito"/>
                <a:cs typeface="Carlito"/>
              </a:rPr>
              <a:t>Rappresenta </a:t>
            </a:r>
            <a:r>
              <a:rPr sz="2400" dirty="0">
                <a:latin typeface="Carlito"/>
                <a:cs typeface="Carlito"/>
              </a:rPr>
              <a:t>il </a:t>
            </a:r>
            <a:r>
              <a:rPr sz="2400" spc="-20" dirty="0">
                <a:latin typeface="Carlito"/>
                <a:cs typeface="Carlito"/>
              </a:rPr>
              <a:t>capolavoro </a:t>
            </a:r>
            <a:r>
              <a:rPr sz="2400" spc="-5" dirty="0">
                <a:latin typeface="Carlito"/>
                <a:cs typeface="Carlito"/>
              </a:rPr>
              <a:t>della  </a:t>
            </a:r>
            <a:r>
              <a:rPr sz="2400" spc="-15" dirty="0">
                <a:latin typeface="Carlito"/>
                <a:cs typeface="Carlito"/>
              </a:rPr>
              <a:t>letteratura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italiana.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88223" y="315468"/>
            <a:ext cx="4122420" cy="6176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9718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90" dirty="0">
                <a:latin typeface="Trebuchet MS"/>
                <a:cs typeface="Trebuchet MS"/>
              </a:rPr>
              <a:t>Smarrime</a:t>
            </a:r>
            <a:r>
              <a:rPr sz="4400" b="0" spc="-235" dirty="0">
                <a:latin typeface="Trebuchet MS"/>
                <a:cs typeface="Trebuchet MS"/>
              </a:rPr>
              <a:t>n</a:t>
            </a:r>
            <a:r>
              <a:rPr sz="4400" b="0" spc="-345" dirty="0">
                <a:latin typeface="Trebuchet MS"/>
                <a:cs typeface="Trebuchet MS"/>
              </a:rPr>
              <a:t>t</a:t>
            </a:r>
            <a:r>
              <a:rPr sz="4400" b="0" spc="-65" dirty="0">
                <a:latin typeface="Trebuchet MS"/>
                <a:cs typeface="Trebuchet MS"/>
              </a:rPr>
              <a:t>o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905000"/>
            <a:ext cx="5107940" cy="11455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91200"/>
              </a:lnSpc>
              <a:spcBef>
                <a:spcPts val="380"/>
              </a:spcBef>
            </a:pPr>
            <a:r>
              <a:rPr lang="it-IT" sz="2600" dirty="0">
                <a:latin typeface="Georgia"/>
                <a:cs typeface="Georgia"/>
              </a:rPr>
              <a:t>«</a:t>
            </a:r>
            <a:r>
              <a:rPr sz="2600" dirty="0">
                <a:latin typeface="Georgia"/>
                <a:cs typeface="Georgia"/>
              </a:rPr>
              <a:t>Io </a:t>
            </a:r>
            <a:r>
              <a:rPr sz="2600" spc="-5" dirty="0">
                <a:latin typeface="Georgia"/>
                <a:cs typeface="Georgia"/>
              </a:rPr>
              <a:t>non </a:t>
            </a:r>
            <a:r>
              <a:rPr sz="2600" dirty="0">
                <a:latin typeface="Georgia"/>
                <a:cs typeface="Georgia"/>
              </a:rPr>
              <a:t>so ben ridir com’i’ </a:t>
            </a:r>
            <a:r>
              <a:rPr sz="2600" spc="-5" dirty="0">
                <a:latin typeface="Georgia"/>
                <a:cs typeface="Georgia"/>
              </a:rPr>
              <a:t>v’intrai,  tant’era pien di sonno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quel punto  </a:t>
            </a:r>
            <a:r>
              <a:rPr sz="2600" dirty="0">
                <a:latin typeface="Georgia"/>
                <a:cs typeface="Georgia"/>
              </a:rPr>
              <a:t>che </a:t>
            </a:r>
            <a:r>
              <a:rPr sz="2600" spc="-5" dirty="0">
                <a:latin typeface="Georgia"/>
                <a:cs typeface="Georgia"/>
              </a:rPr>
              <a:t>la </a:t>
            </a:r>
            <a:r>
              <a:rPr sz="2600" dirty="0">
                <a:latin typeface="Georgia"/>
                <a:cs typeface="Georgia"/>
              </a:rPr>
              <a:t>verace via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dirty="0" err="1">
                <a:latin typeface="Georgia"/>
                <a:cs typeface="Georgia"/>
              </a:rPr>
              <a:t>abbandonai</a:t>
            </a:r>
            <a:r>
              <a:rPr lang="it-IT" sz="2600" dirty="0">
                <a:latin typeface="Georgia"/>
                <a:cs typeface="Georgia"/>
              </a:rPr>
              <a:t>"</a:t>
            </a:r>
            <a:r>
              <a:rPr sz="2600" dirty="0">
                <a:latin typeface="Georgia"/>
                <a:cs typeface="Georgia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5424322"/>
            <a:ext cx="3738879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Georgia"/>
                <a:cs typeface="Georgia"/>
              </a:rPr>
              <a:t>Inferno, </a:t>
            </a:r>
            <a:r>
              <a:rPr sz="2600" spc="-5" dirty="0">
                <a:latin typeface="Georgia"/>
                <a:cs typeface="Georgia"/>
              </a:rPr>
              <a:t>Canto </a:t>
            </a:r>
            <a:r>
              <a:rPr sz="2600" dirty="0">
                <a:latin typeface="Georgia"/>
                <a:cs typeface="Georgia"/>
              </a:rPr>
              <a:t>I, vv</a:t>
            </a:r>
            <a:r>
              <a:rPr sz="2600" spc="-9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10-12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0" y="0"/>
            <a:ext cx="6096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057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29" dirty="0">
                <a:latin typeface="Trebuchet MS"/>
                <a:cs typeface="Trebuchet MS"/>
              </a:rPr>
              <a:t>Speranza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24858"/>
            <a:ext cx="5384165" cy="1455527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350"/>
              </a:spcBef>
            </a:pPr>
            <a:r>
              <a:rPr lang="it-IT" sz="2600" dirty="0">
                <a:latin typeface="Georgia"/>
                <a:cs typeface="Georgia"/>
              </a:rPr>
              <a:t>«</a:t>
            </a:r>
            <a:r>
              <a:rPr sz="2600" dirty="0" err="1">
                <a:latin typeface="Georgia"/>
                <a:cs typeface="Georgia"/>
              </a:rPr>
              <a:t>guardai</a:t>
            </a:r>
            <a:r>
              <a:rPr sz="2600" dirty="0">
                <a:latin typeface="Georgia"/>
                <a:cs typeface="Georgia"/>
              </a:rPr>
              <a:t> in alto e vidi </a:t>
            </a:r>
            <a:r>
              <a:rPr sz="2600" spc="-5" dirty="0">
                <a:latin typeface="Georgia"/>
                <a:cs typeface="Georgia"/>
              </a:rPr>
              <a:t>le </a:t>
            </a:r>
            <a:r>
              <a:rPr sz="2600" dirty="0">
                <a:latin typeface="Georgia"/>
                <a:cs typeface="Georgia"/>
              </a:rPr>
              <a:t>sue</a:t>
            </a:r>
            <a:r>
              <a:rPr sz="2600" spc="-4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spalle</a:t>
            </a:r>
            <a:endParaRPr sz="2600" dirty="0">
              <a:latin typeface="Georgia"/>
              <a:cs typeface="Georgia"/>
            </a:endParaRPr>
          </a:p>
          <a:p>
            <a:pPr marL="12700">
              <a:lnSpc>
                <a:spcPts val="2510"/>
              </a:lnSpc>
            </a:pPr>
            <a:r>
              <a:rPr sz="2600" dirty="0">
                <a:latin typeface="Georgia"/>
                <a:cs typeface="Georgia"/>
              </a:rPr>
              <a:t>vestite già </a:t>
            </a:r>
            <a:r>
              <a:rPr sz="2600" spc="-5" dirty="0">
                <a:latin typeface="Georgia"/>
                <a:cs typeface="Georgia"/>
              </a:rPr>
              <a:t>de’ </a:t>
            </a:r>
            <a:r>
              <a:rPr sz="2600" dirty="0">
                <a:latin typeface="Georgia"/>
                <a:cs typeface="Georgia"/>
              </a:rPr>
              <a:t>raggi del</a:t>
            </a:r>
            <a:r>
              <a:rPr sz="2600" spc="-4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pianeta</a:t>
            </a:r>
          </a:p>
          <a:p>
            <a:pPr marL="12700">
              <a:lnSpc>
                <a:spcPts val="2820"/>
              </a:lnSpc>
            </a:pPr>
            <a:r>
              <a:rPr sz="2600" dirty="0">
                <a:latin typeface="Georgia"/>
                <a:cs typeface="Georgia"/>
              </a:rPr>
              <a:t>che mena dritto altrui per </a:t>
            </a:r>
            <a:r>
              <a:rPr sz="2600" spc="-5" dirty="0" err="1">
                <a:latin typeface="Georgia"/>
                <a:cs typeface="Georgia"/>
              </a:rPr>
              <a:t>ogne</a:t>
            </a:r>
            <a:r>
              <a:rPr sz="2600" spc="-120" dirty="0">
                <a:latin typeface="Georgia"/>
                <a:cs typeface="Georgia"/>
              </a:rPr>
              <a:t> </a:t>
            </a:r>
            <a:r>
              <a:rPr sz="2600" dirty="0" err="1">
                <a:latin typeface="Georgia"/>
                <a:cs typeface="Georgia"/>
              </a:rPr>
              <a:t>calle</a:t>
            </a:r>
            <a:r>
              <a:rPr lang="it-IT" sz="2600" dirty="0">
                <a:latin typeface="Georgia"/>
                <a:cs typeface="Georgia"/>
              </a:rPr>
              <a:t>"</a:t>
            </a:r>
            <a:r>
              <a:rPr sz="2600" dirty="0">
                <a:solidFill>
                  <a:srgbClr val="1F2021"/>
                </a:solidFill>
                <a:latin typeface="Georgia"/>
                <a:cs typeface="Georgia"/>
              </a:rPr>
              <a:t>.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6188" y="5511190"/>
            <a:ext cx="3735704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1F2021"/>
                </a:solidFill>
                <a:latin typeface="Georgia"/>
                <a:cs typeface="Georgia"/>
              </a:rPr>
              <a:t>Inferno, </a:t>
            </a:r>
            <a:r>
              <a:rPr sz="2600" spc="-5" dirty="0">
                <a:solidFill>
                  <a:srgbClr val="1F2021"/>
                </a:solidFill>
                <a:latin typeface="Georgia"/>
                <a:cs typeface="Georgia"/>
              </a:rPr>
              <a:t>Canto </a:t>
            </a:r>
            <a:r>
              <a:rPr sz="2600" dirty="0">
                <a:solidFill>
                  <a:srgbClr val="1F2021"/>
                </a:solidFill>
                <a:latin typeface="Georgia"/>
                <a:cs typeface="Georgia"/>
              </a:rPr>
              <a:t>I, vv</a:t>
            </a:r>
            <a:r>
              <a:rPr sz="2600" spc="-85" dirty="0">
                <a:solidFill>
                  <a:srgbClr val="1F2021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1F2021"/>
                </a:solidFill>
                <a:latin typeface="Georgia"/>
                <a:cs typeface="Georgia"/>
              </a:rPr>
              <a:t>16-18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8500" y="0"/>
            <a:ext cx="51435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27520"/>
            <a:ext cx="457200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0" spc="-325" dirty="0">
                <a:latin typeface="Trebuchet MS"/>
                <a:cs typeface="Trebuchet MS"/>
              </a:rPr>
              <a:t>P</a:t>
            </a:r>
            <a:r>
              <a:rPr sz="5400" b="0" spc="-200" dirty="0">
                <a:latin typeface="Trebuchet MS"/>
                <a:cs typeface="Trebuchet MS"/>
              </a:rPr>
              <a:t>au</a:t>
            </a:r>
            <a:r>
              <a:rPr sz="5400" b="0" spc="-215" dirty="0">
                <a:latin typeface="Trebuchet MS"/>
                <a:cs typeface="Trebuchet MS"/>
              </a:rPr>
              <a:t>r</a:t>
            </a:r>
            <a:r>
              <a:rPr sz="5400" b="0" spc="-240" dirty="0">
                <a:latin typeface="Trebuchet MS"/>
                <a:cs typeface="Trebuchet MS"/>
              </a:rPr>
              <a:t>a</a:t>
            </a:r>
            <a:endParaRPr sz="54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514" y="1142474"/>
            <a:ext cx="7571486" cy="5350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latin typeface="Georgia"/>
                <a:cs typeface="Georgia"/>
              </a:rPr>
              <a:t>…ma non sì che paura non mi desse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latin typeface="Georgia"/>
                <a:cs typeface="Georgia"/>
              </a:rPr>
              <a:t>la vista che m’apparve d’un leone.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latin typeface="Georgia"/>
                <a:cs typeface="Georgia"/>
              </a:rPr>
              <a:t>                            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latin typeface="Georgia"/>
                <a:cs typeface="Georgia"/>
              </a:rPr>
              <a:t>Questi </a:t>
            </a:r>
            <a:r>
              <a:rPr lang="it-IT" sz="2400" dirty="0" err="1">
                <a:latin typeface="Georgia"/>
                <a:cs typeface="Georgia"/>
              </a:rPr>
              <a:t>parea</a:t>
            </a:r>
            <a:r>
              <a:rPr lang="it-IT" sz="2400" dirty="0">
                <a:latin typeface="Georgia"/>
                <a:cs typeface="Georgia"/>
              </a:rPr>
              <a:t> che contra me venisse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latin typeface="Georgia"/>
                <a:cs typeface="Georgia"/>
              </a:rPr>
              <a:t>con la </a:t>
            </a:r>
            <a:r>
              <a:rPr lang="it-IT" sz="2400" dirty="0" err="1">
                <a:latin typeface="Georgia"/>
                <a:cs typeface="Georgia"/>
              </a:rPr>
              <a:t>test’alta</a:t>
            </a:r>
            <a:r>
              <a:rPr lang="it-IT" sz="2400" dirty="0">
                <a:latin typeface="Georgia"/>
                <a:cs typeface="Georgia"/>
              </a:rPr>
              <a:t> e con rabbiosa fame,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latin typeface="Georgia"/>
                <a:cs typeface="Georgia"/>
              </a:rPr>
              <a:t>sì che </a:t>
            </a:r>
            <a:r>
              <a:rPr lang="it-IT" sz="2400" dirty="0" err="1">
                <a:latin typeface="Georgia"/>
                <a:cs typeface="Georgia"/>
              </a:rPr>
              <a:t>parea</a:t>
            </a:r>
            <a:r>
              <a:rPr lang="it-IT" sz="2400" dirty="0">
                <a:latin typeface="Georgia"/>
                <a:cs typeface="Georgia"/>
              </a:rPr>
              <a:t> che l’aere ne </a:t>
            </a:r>
            <a:r>
              <a:rPr lang="it-IT" sz="2400" dirty="0" err="1">
                <a:latin typeface="Georgia"/>
                <a:cs typeface="Georgia"/>
              </a:rPr>
              <a:t>tremesse</a:t>
            </a:r>
            <a:r>
              <a:rPr lang="it-IT" sz="2400" dirty="0">
                <a:latin typeface="Georgia"/>
                <a:cs typeface="Georgia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latin typeface="Georgia"/>
                <a:cs typeface="Georgia"/>
              </a:rPr>
              <a:t>                         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latin typeface="Georgia"/>
                <a:cs typeface="Georgia"/>
              </a:rPr>
              <a:t>Ed una lupa, che di tutte brame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 err="1">
                <a:latin typeface="Georgia"/>
                <a:cs typeface="Georgia"/>
              </a:rPr>
              <a:t>sembiava</a:t>
            </a:r>
            <a:r>
              <a:rPr lang="it-IT" sz="2400" dirty="0">
                <a:latin typeface="Georgia"/>
                <a:cs typeface="Georgia"/>
              </a:rPr>
              <a:t> carca ne la sua magrezza,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latin typeface="Georgia"/>
                <a:cs typeface="Georgia"/>
              </a:rPr>
              <a:t>e molte genti </a:t>
            </a:r>
            <a:r>
              <a:rPr lang="it-IT" sz="2400" dirty="0" err="1">
                <a:latin typeface="Georgia"/>
                <a:cs typeface="Georgia"/>
              </a:rPr>
              <a:t>fé</a:t>
            </a:r>
            <a:r>
              <a:rPr lang="it-IT" sz="2400" dirty="0">
                <a:latin typeface="Georgia"/>
                <a:cs typeface="Georgia"/>
              </a:rPr>
              <a:t> già viver grame,  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latin typeface="Georgia"/>
                <a:cs typeface="Georgia"/>
              </a:rPr>
              <a:t>                               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latin typeface="Georgia"/>
                <a:cs typeface="Georgia"/>
              </a:rPr>
              <a:t>questa mi porse tanto di gravezza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latin typeface="Georgia"/>
                <a:cs typeface="Georgia"/>
              </a:rPr>
              <a:t>con la paura ch’</a:t>
            </a:r>
            <a:r>
              <a:rPr lang="it-IT" sz="2400" dirty="0" err="1">
                <a:latin typeface="Georgia"/>
                <a:cs typeface="Georgia"/>
              </a:rPr>
              <a:t>uscia</a:t>
            </a:r>
            <a:r>
              <a:rPr lang="it-IT" sz="2400" dirty="0">
                <a:latin typeface="Georgia"/>
                <a:cs typeface="Georgia"/>
              </a:rPr>
              <a:t> di sua vista,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latin typeface="Georgia"/>
                <a:cs typeface="Georgia"/>
              </a:rPr>
              <a:t>ch’io perdei la speranza de l’altezza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7200" y="286260"/>
            <a:ext cx="47553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Inferno, </a:t>
            </a:r>
            <a:r>
              <a:rPr sz="2400" spc="-5" dirty="0">
                <a:latin typeface="Georgia"/>
                <a:cs typeface="Georgia"/>
              </a:rPr>
              <a:t>Canto </a:t>
            </a:r>
            <a:r>
              <a:rPr sz="2400" dirty="0">
                <a:latin typeface="Georgia"/>
                <a:cs typeface="Georgia"/>
              </a:rPr>
              <a:t>I, </a:t>
            </a:r>
            <a:r>
              <a:rPr sz="2400" spc="-5" dirty="0" err="1">
                <a:latin typeface="Georgia"/>
                <a:cs typeface="Georgia"/>
              </a:rPr>
              <a:t>vv</a:t>
            </a:r>
            <a:r>
              <a:rPr sz="2400" spc="-105" dirty="0">
                <a:latin typeface="Georgia"/>
                <a:cs typeface="Georgia"/>
              </a:rPr>
              <a:t> </a:t>
            </a:r>
            <a:r>
              <a:rPr lang="it-IT" sz="2400" spc="-105" dirty="0">
                <a:latin typeface="Georgia"/>
                <a:cs typeface="Georgia"/>
              </a:rPr>
              <a:t>4</a:t>
            </a:r>
            <a:r>
              <a:rPr sz="2400" spc="-5" dirty="0">
                <a:latin typeface="Georgia"/>
                <a:cs typeface="Georgia"/>
              </a:rPr>
              <a:t>4</a:t>
            </a:r>
            <a:r>
              <a:rPr lang="it-IT" sz="2400" spc="-5" dirty="0">
                <a:latin typeface="Georgia"/>
                <a:cs typeface="Georgia"/>
              </a:rPr>
              <a:t>-54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34756" y="0"/>
            <a:ext cx="3857244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6620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75" dirty="0">
                <a:latin typeface="Trebuchet MS"/>
                <a:cs typeface="Trebuchet MS"/>
              </a:rPr>
              <a:t>Incomprensione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7545" y="2438400"/>
            <a:ext cx="6164580" cy="1145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965"/>
              </a:lnSpc>
              <a:spcBef>
                <a:spcPts val="105"/>
              </a:spcBef>
            </a:pPr>
            <a:r>
              <a:rPr sz="2600" dirty="0">
                <a:latin typeface="Georgia"/>
                <a:cs typeface="Georgia"/>
              </a:rPr>
              <a:t>Queste </a:t>
            </a:r>
            <a:r>
              <a:rPr sz="2600" spc="-5" dirty="0">
                <a:latin typeface="Georgia"/>
                <a:cs typeface="Georgia"/>
              </a:rPr>
              <a:t>parole </a:t>
            </a:r>
            <a:r>
              <a:rPr sz="2600" spc="5" dirty="0">
                <a:latin typeface="Georgia"/>
                <a:cs typeface="Georgia"/>
              </a:rPr>
              <a:t>di </a:t>
            </a:r>
            <a:r>
              <a:rPr sz="2600" spc="-5" dirty="0">
                <a:latin typeface="Georgia"/>
                <a:cs typeface="Georgia"/>
              </a:rPr>
              <a:t>colore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oscuro</a:t>
            </a:r>
          </a:p>
          <a:p>
            <a:pPr marL="12700">
              <a:lnSpc>
                <a:spcPts val="2845"/>
              </a:lnSpc>
            </a:pPr>
            <a:r>
              <a:rPr sz="2600" dirty="0">
                <a:latin typeface="Georgia"/>
                <a:cs typeface="Georgia"/>
              </a:rPr>
              <a:t>vid’ïo scritte al </a:t>
            </a:r>
            <a:r>
              <a:rPr sz="2600" spc="-5" dirty="0">
                <a:latin typeface="Georgia"/>
                <a:cs typeface="Georgia"/>
              </a:rPr>
              <a:t>sommo d’una</a:t>
            </a:r>
            <a:r>
              <a:rPr sz="2600" spc="-1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porta;</a:t>
            </a:r>
            <a:endParaRPr sz="2600" dirty="0">
              <a:latin typeface="Georgia"/>
              <a:cs typeface="Georgia"/>
            </a:endParaRPr>
          </a:p>
          <a:p>
            <a:pPr marL="12700">
              <a:lnSpc>
                <a:spcPts val="3000"/>
              </a:lnSpc>
            </a:pPr>
            <a:r>
              <a:rPr sz="2600" dirty="0">
                <a:latin typeface="Georgia"/>
                <a:cs typeface="Georgia"/>
              </a:rPr>
              <a:t>per ch’io: "Maestro, il senso lor m’è</a:t>
            </a:r>
            <a:r>
              <a:rPr sz="2600" spc="-6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duro".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8" y="5424322"/>
            <a:ext cx="4798061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Georgia"/>
                <a:cs typeface="Georgia"/>
              </a:rPr>
              <a:t>Inferno, </a:t>
            </a:r>
            <a:r>
              <a:rPr lang="it-IT" sz="2600" spc="-5" dirty="0">
                <a:latin typeface="Georgia"/>
                <a:cs typeface="Georgia"/>
              </a:rPr>
              <a:t>C</a:t>
            </a:r>
            <a:r>
              <a:rPr sz="2600" spc="-5" dirty="0" err="1">
                <a:latin typeface="Georgia"/>
                <a:cs typeface="Georgia"/>
              </a:rPr>
              <a:t>anto</a:t>
            </a:r>
            <a:r>
              <a:rPr sz="2600" spc="-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III, vv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10-12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34756" y="0"/>
            <a:ext cx="3857244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6771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75" dirty="0">
                <a:latin typeface="Trebuchet MS"/>
                <a:cs typeface="Trebuchet MS"/>
              </a:rPr>
              <a:t>S</a:t>
            </a:r>
            <a:r>
              <a:rPr sz="4400" b="0" spc="-275" dirty="0">
                <a:latin typeface="Trebuchet MS"/>
                <a:cs typeface="Trebuchet MS"/>
              </a:rPr>
              <a:t>v</a:t>
            </a:r>
            <a:r>
              <a:rPr sz="4400" b="0" spc="-195" dirty="0">
                <a:latin typeface="Trebuchet MS"/>
                <a:cs typeface="Trebuchet MS"/>
              </a:rPr>
              <a:t>enime</a:t>
            </a:r>
            <a:r>
              <a:rPr sz="4400" b="0" spc="-240" dirty="0">
                <a:latin typeface="Trebuchet MS"/>
                <a:cs typeface="Trebuchet MS"/>
              </a:rPr>
              <a:t>n</a:t>
            </a:r>
            <a:r>
              <a:rPr sz="4400" b="0" spc="-345" dirty="0">
                <a:latin typeface="Trebuchet MS"/>
                <a:cs typeface="Trebuchet MS"/>
              </a:rPr>
              <a:t>t</a:t>
            </a:r>
            <a:r>
              <a:rPr sz="4400" b="0" spc="-65" dirty="0">
                <a:latin typeface="Trebuchet MS"/>
                <a:cs typeface="Trebuchet MS"/>
              </a:rPr>
              <a:t>o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22711"/>
            <a:ext cx="4885690" cy="864869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400" dirty="0">
                <a:latin typeface="Georgia"/>
                <a:cs typeface="Georgia"/>
              </a:rPr>
              <a:t>…</a:t>
            </a: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dirty="0">
                <a:latin typeface="Georgia"/>
                <a:cs typeface="Georgia"/>
              </a:rPr>
              <a:t>e caddi come </a:t>
            </a:r>
            <a:r>
              <a:rPr sz="2400" spc="-5" dirty="0">
                <a:latin typeface="Georgia"/>
                <a:cs typeface="Georgia"/>
              </a:rPr>
              <a:t>l’uom cui sonno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piglia.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5553862"/>
            <a:ext cx="342772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Inferno, </a:t>
            </a:r>
            <a:r>
              <a:rPr sz="2400" spc="-5" dirty="0">
                <a:latin typeface="Georgia"/>
                <a:cs typeface="Georgia"/>
              </a:rPr>
              <a:t>Canto </a:t>
            </a:r>
            <a:r>
              <a:rPr sz="2400" dirty="0">
                <a:latin typeface="Georgia"/>
                <a:cs typeface="Georgia"/>
              </a:rPr>
              <a:t>III, </a:t>
            </a:r>
            <a:r>
              <a:rPr sz="2400" spc="-5" dirty="0">
                <a:latin typeface="Georgia"/>
                <a:cs typeface="Georgia"/>
              </a:rPr>
              <a:t>vv</a:t>
            </a:r>
            <a:r>
              <a:rPr sz="2400" spc="-1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136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36280" y="0"/>
            <a:ext cx="385572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233172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b="0" spc="-195" dirty="0">
                <a:latin typeface="Trebuchet MS"/>
                <a:cs typeface="Trebuchet MS"/>
              </a:rPr>
              <a:t>Ge</a:t>
            </a:r>
            <a:r>
              <a:rPr sz="4400" b="0" spc="-225" dirty="0">
                <a:latin typeface="Trebuchet MS"/>
                <a:cs typeface="Trebuchet MS"/>
              </a:rPr>
              <a:t>n</a:t>
            </a:r>
            <a:r>
              <a:rPr sz="4400" b="0" spc="-245" dirty="0">
                <a:latin typeface="Trebuchet MS"/>
                <a:cs typeface="Trebuchet MS"/>
              </a:rPr>
              <a:t>til</a:t>
            </a:r>
            <a:r>
              <a:rPr sz="4400" b="0" spc="-450" dirty="0">
                <a:latin typeface="Trebuchet MS"/>
                <a:cs typeface="Trebuchet MS"/>
              </a:rPr>
              <a:t>e</a:t>
            </a:r>
            <a:r>
              <a:rPr sz="4400" b="0" spc="-355" dirty="0">
                <a:latin typeface="Trebuchet MS"/>
                <a:cs typeface="Trebuchet MS"/>
              </a:rPr>
              <a:t>z</a:t>
            </a:r>
            <a:r>
              <a:rPr sz="4400" b="0" spc="-450" dirty="0">
                <a:latin typeface="Trebuchet MS"/>
                <a:cs typeface="Trebuchet MS"/>
              </a:rPr>
              <a:t>z</a:t>
            </a:r>
            <a:r>
              <a:rPr sz="4400" b="0" spc="-170" dirty="0">
                <a:latin typeface="Trebuchet MS"/>
                <a:cs typeface="Trebuchet MS"/>
              </a:rPr>
              <a:t>a  </a:t>
            </a:r>
            <a:r>
              <a:rPr sz="4400" b="0" spc="-215" dirty="0">
                <a:latin typeface="Trebuchet MS"/>
                <a:cs typeface="Trebuchet MS"/>
              </a:rPr>
              <a:t>benignita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128" y="2133600"/>
            <a:ext cx="5179061" cy="86690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it-IT" sz="2400" dirty="0">
                <a:latin typeface="Georgia"/>
                <a:cs typeface="Georgia"/>
              </a:rPr>
              <a:t>«O </a:t>
            </a:r>
            <a:r>
              <a:rPr lang="it-IT" sz="2400" dirty="0" err="1">
                <a:latin typeface="Georgia"/>
                <a:cs typeface="Georgia"/>
              </a:rPr>
              <a:t>animal</a:t>
            </a:r>
            <a:r>
              <a:rPr lang="it-IT" sz="2400" dirty="0">
                <a:latin typeface="Georgia"/>
                <a:cs typeface="Georgia"/>
              </a:rPr>
              <a:t> grazioso e benigno 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it-IT" sz="2400" dirty="0">
                <a:latin typeface="Georgia"/>
                <a:cs typeface="Georgia"/>
              </a:rPr>
              <a:t>che visitando vai per l’aere perso» 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5587390"/>
            <a:ext cx="517906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5" dirty="0">
                <a:latin typeface="Carlito"/>
                <a:cs typeface="Carlito"/>
              </a:rPr>
              <a:t>Inferno, </a:t>
            </a:r>
            <a:r>
              <a:rPr sz="2600" spc="-10" dirty="0">
                <a:latin typeface="Carlito"/>
                <a:cs typeface="Carlito"/>
              </a:rPr>
              <a:t>Canto </a:t>
            </a:r>
            <a:r>
              <a:rPr sz="2600" spc="-110" dirty="0">
                <a:latin typeface="Carlito"/>
                <a:cs typeface="Carlito"/>
              </a:rPr>
              <a:t>V, </a:t>
            </a:r>
            <a:r>
              <a:rPr sz="2600" spc="5" dirty="0" err="1">
                <a:latin typeface="Carlito"/>
                <a:cs typeface="Carlito"/>
              </a:rPr>
              <a:t>vv</a:t>
            </a:r>
            <a:r>
              <a:rPr sz="2600" spc="2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88</a:t>
            </a:r>
            <a:r>
              <a:rPr lang="it-IT" sz="2600" spc="-5" dirty="0">
                <a:latin typeface="Carlito"/>
                <a:cs typeface="Carlito"/>
              </a:rPr>
              <a:t>-89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24800" y="0"/>
            <a:ext cx="42672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506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Carlito</vt:lpstr>
      <vt:lpstr>Georgia</vt:lpstr>
      <vt:lpstr>Trebuchet MS</vt:lpstr>
      <vt:lpstr>Office Theme</vt:lpstr>
      <vt:lpstr>Presentazione standard di PowerPoint</vt:lpstr>
      <vt:lpstr>Il libro «La Divina Commedia»</vt:lpstr>
      <vt:lpstr>Presentazione standard di PowerPoint</vt:lpstr>
      <vt:lpstr>Smarrimento</vt:lpstr>
      <vt:lpstr>Speranza</vt:lpstr>
      <vt:lpstr>Paura</vt:lpstr>
      <vt:lpstr>Incomprensione</vt:lpstr>
      <vt:lpstr>Svenimento</vt:lpstr>
      <vt:lpstr>Gentilezza  benignita</vt:lpstr>
      <vt:lpstr>Pietà</vt:lpstr>
      <vt:lpstr>Curiosità</vt:lpstr>
      <vt:lpstr>Rispetto per il maestro</vt:lpstr>
      <vt:lpstr>Stupore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Santo Palmisano</dc:creator>
  <cp:lastModifiedBy>PC - Raffaella</cp:lastModifiedBy>
  <cp:revision>2</cp:revision>
  <dcterms:created xsi:type="dcterms:W3CDTF">2021-04-10T12:00:01Z</dcterms:created>
  <dcterms:modified xsi:type="dcterms:W3CDTF">2021-04-10T12:11:43Z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2021-04-10T00:00:00Z</vt:filetime>
  </property>
</Properties>
</file>