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 id="257" r:id="rId5"/>
    <p:sldId id="268" r:id="rId6"/>
    <p:sldId id="258" r:id="rId7"/>
    <p:sldId id="261" r:id="rId8"/>
    <p:sldId id="262" r:id="rId9"/>
    <p:sldId id="263" r:id="rId10"/>
    <p:sldId id="264" r:id="rId11"/>
    <p:sldId id="266" r:id="rId12"/>
    <p:sldId id="267"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04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8" d="100"/>
          <a:sy n="148"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stile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BFECD78-3C8E-49F2-8FAB-59489D168ABB}" type="datetimeFigureOut">
              <a:rPr lang="en-US" smtClean="0"/>
              <a:t>08/04/21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08/04/21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08/04/21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08/04/21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08/04/21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08/04/21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004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08/04/21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7153" y="0"/>
            <a:ext cx="7772400" cy="1470025"/>
          </a:xfrm>
        </p:spPr>
        <p:txBody>
          <a:bodyPr/>
          <a:lstStyle/>
          <a:p>
            <a:r>
              <a:rPr lang="it-IT" dirty="0" smtClean="0">
                <a:solidFill>
                  <a:srgbClr val="FFFF00"/>
                </a:solidFill>
              </a:rPr>
              <a:t>I DEMONI DELLA DIVINA COMMEDIA</a:t>
            </a:r>
            <a:endParaRPr lang="it-IT" dirty="0">
              <a:solidFill>
                <a:srgbClr val="FFFF00"/>
              </a:solidFill>
            </a:endParaRPr>
          </a:p>
        </p:txBody>
      </p:sp>
      <p:pic>
        <p:nvPicPr>
          <p:cNvPr id="3" name="Immagine 2" descr="PHOTO-2021-04-05-16-16-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83282" y="483204"/>
            <a:ext cx="4680355" cy="6653998"/>
          </a:xfrm>
          <a:prstGeom prst="rect">
            <a:avLst/>
          </a:prstGeom>
        </p:spPr>
      </p:pic>
      <p:sp>
        <p:nvSpPr>
          <p:cNvPr id="5" name="CasellaDiTesto 4"/>
          <p:cNvSpPr txBox="1"/>
          <p:nvPr/>
        </p:nvSpPr>
        <p:spPr>
          <a:xfrm>
            <a:off x="2196705" y="6140669"/>
            <a:ext cx="4281859" cy="646331"/>
          </a:xfrm>
          <a:prstGeom prst="rect">
            <a:avLst/>
          </a:prstGeom>
          <a:noFill/>
        </p:spPr>
        <p:txBody>
          <a:bodyPr wrap="square" rtlCol="0">
            <a:spAutoFit/>
          </a:bodyPr>
          <a:lstStyle/>
          <a:p>
            <a:r>
              <a:rPr lang="it-IT" dirty="0" smtClean="0">
                <a:solidFill>
                  <a:srgbClr val="CCFFCC"/>
                </a:solidFill>
              </a:rPr>
              <a:t>https://</a:t>
            </a:r>
            <a:r>
              <a:rPr lang="it-IT" dirty="0" err="1" smtClean="0">
                <a:solidFill>
                  <a:srgbClr val="CCFFCC"/>
                </a:solidFill>
              </a:rPr>
              <a:t>www.thinglink.com</a:t>
            </a:r>
            <a:r>
              <a:rPr lang="it-IT" dirty="0" smtClean="0">
                <a:solidFill>
                  <a:srgbClr val="CCFFCC"/>
                </a:solidFill>
              </a:rPr>
              <a:t>/scene/1431034297178914819</a:t>
            </a:r>
            <a:endParaRPr lang="it-IT" dirty="0">
              <a:solidFill>
                <a:srgbClr val="CCFFCC"/>
              </a:solidFill>
            </a:endParaRPr>
          </a:p>
        </p:txBody>
      </p:sp>
    </p:spTree>
    <p:extLst>
      <p:ext uri="{BB962C8B-B14F-4D97-AF65-F5344CB8AC3E}">
        <p14:creationId xmlns:p14="http://schemas.microsoft.com/office/powerpoint/2010/main" val="16566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7002" y="274638"/>
            <a:ext cx="5334893" cy="600578"/>
          </a:xfrm>
        </p:spPr>
        <p:txBody>
          <a:bodyPr>
            <a:normAutofit/>
          </a:bodyPr>
          <a:lstStyle/>
          <a:p>
            <a:r>
              <a:rPr lang="it-IT" sz="2400" dirty="0" smtClean="0">
                <a:solidFill>
                  <a:srgbClr val="FFFF00"/>
                </a:solidFill>
              </a:rPr>
              <a:t>GERIONE</a:t>
            </a:r>
            <a:endParaRPr lang="it-IT" sz="2400" dirty="0">
              <a:solidFill>
                <a:srgbClr val="FFFF00"/>
              </a:solidFill>
            </a:endParaRPr>
          </a:p>
        </p:txBody>
      </p:sp>
      <p:sp>
        <p:nvSpPr>
          <p:cNvPr id="4" name="Rettangolo 3"/>
          <p:cNvSpPr/>
          <p:nvPr/>
        </p:nvSpPr>
        <p:spPr>
          <a:xfrm>
            <a:off x="208354" y="875217"/>
            <a:ext cx="8935645" cy="1815882"/>
          </a:xfrm>
          <a:prstGeom prst="rect">
            <a:avLst/>
          </a:prstGeom>
        </p:spPr>
        <p:txBody>
          <a:bodyPr wrap="square">
            <a:spAutoFit/>
          </a:bodyPr>
          <a:lstStyle/>
          <a:p>
            <a:r>
              <a:rPr lang="it-IT" sz="1600" dirty="0" smtClean="0">
                <a:solidFill>
                  <a:srgbClr val="FFFF00"/>
                </a:solidFill>
              </a:rPr>
              <a:t>Nome: </a:t>
            </a:r>
            <a:r>
              <a:rPr lang="it-IT" sz="1600" dirty="0" err="1" smtClean="0"/>
              <a:t>Gerione</a:t>
            </a:r>
            <a:endParaRPr lang="it-IT" sz="1600" dirty="0" smtClean="0"/>
          </a:p>
          <a:p>
            <a:r>
              <a:rPr lang="it-IT" sz="1600" dirty="0" smtClean="0">
                <a:solidFill>
                  <a:srgbClr val="FFFF00"/>
                </a:solidFill>
              </a:rPr>
              <a:t>Aspetto: </a:t>
            </a:r>
            <a:r>
              <a:rPr lang="it-IT" sz="1600" dirty="0"/>
              <a:t>è un mostro caratterizzato da un corpo </a:t>
            </a:r>
            <a:r>
              <a:rPr lang="it-IT" sz="1600" dirty="0" smtClean="0"/>
              <a:t>chimerico </a:t>
            </a:r>
            <a:r>
              <a:rPr lang="it-IT" sz="1600" dirty="0"/>
              <a:t>costituito da un volto di uomo, zampe di leone, corpo di serpente, coda da scorpione e ali </a:t>
            </a:r>
            <a:r>
              <a:rPr lang="it-IT" sz="1600" dirty="0" smtClean="0"/>
              <a:t>demoniache. Nell’elaborazione  </a:t>
            </a:r>
            <a:r>
              <a:rPr lang="it-IT" sz="1600" dirty="0"/>
              <a:t>di questo essere hanno giocato un ruolo determinare alcuni versi </a:t>
            </a:r>
            <a:r>
              <a:rPr lang="it-IT" sz="1600" dirty="0" smtClean="0"/>
              <a:t>dell’apocalisse </a:t>
            </a:r>
            <a:r>
              <a:rPr lang="it-IT" sz="1600" dirty="0"/>
              <a:t>nei quali l’apostolo Giovanni descrive delle locuste con facce di uomini</a:t>
            </a:r>
            <a:r>
              <a:rPr lang="it-IT" sz="1600" dirty="0" smtClean="0"/>
              <a:t>, capelli </a:t>
            </a:r>
            <a:r>
              <a:rPr lang="it-IT" sz="1600" dirty="0"/>
              <a:t>da donna ,denti di leone e code simili a scorpioni e la zoologia figurativa del MEDIOEVO                                                              </a:t>
            </a:r>
            <a:r>
              <a:rPr lang="it-IT" sz="1600" dirty="0" smtClean="0">
                <a:solidFill>
                  <a:srgbClr val="FFFF00"/>
                </a:solidFill>
              </a:rPr>
              <a:t>Canto: </a:t>
            </a:r>
            <a:r>
              <a:rPr lang="it-IT" sz="1600" dirty="0" smtClean="0"/>
              <a:t>nominato </a:t>
            </a:r>
            <a:r>
              <a:rPr lang="it-IT" sz="1600" dirty="0"/>
              <a:t>per la prima volta nel XVI canto dell’ inferno , è presente principalmente    nel successivo e viene citato anche nel XXVII canto del purgatorio.</a:t>
            </a:r>
          </a:p>
        </p:txBody>
      </p:sp>
      <p:sp>
        <p:nvSpPr>
          <p:cNvPr id="5" name="Rettangolo 4"/>
          <p:cNvSpPr/>
          <p:nvPr/>
        </p:nvSpPr>
        <p:spPr>
          <a:xfrm>
            <a:off x="208355" y="2709573"/>
            <a:ext cx="4353485" cy="3350188"/>
          </a:xfrm>
          <a:prstGeom prst="rect">
            <a:avLst/>
          </a:prstGeom>
        </p:spPr>
        <p:txBody>
          <a:bodyPr wrap="square">
            <a:spAutoFit/>
          </a:bodyPr>
          <a:lstStyle/>
          <a:p>
            <a:r>
              <a:rPr lang="it-IT" sz="1600" dirty="0" smtClean="0">
                <a:solidFill>
                  <a:srgbClr val="FFFF00"/>
                </a:solidFill>
              </a:rPr>
              <a:t>Versi: </a:t>
            </a:r>
            <a:r>
              <a:rPr lang="it-IT" sz="1600" dirty="0" smtClean="0"/>
              <a:t>vv</a:t>
            </a:r>
            <a:r>
              <a:rPr lang="it-IT" sz="1600" dirty="0"/>
              <a:t>.10-11</a:t>
            </a:r>
            <a:r>
              <a:rPr lang="it-IT" sz="1600" dirty="0" smtClean="0"/>
              <a:t>.</a:t>
            </a:r>
          </a:p>
          <a:p>
            <a:r>
              <a:rPr lang="it-IT" sz="1600" dirty="0" smtClean="0"/>
              <a:t>Il </a:t>
            </a:r>
            <a:r>
              <a:rPr lang="it-IT" sz="1600" dirty="0"/>
              <a:t>corpo da serpente rappresenta la falsità e malvagità che è </a:t>
            </a:r>
            <a:r>
              <a:rPr lang="it-IT" sz="1600" dirty="0" err="1"/>
              <a:t>propia</a:t>
            </a:r>
            <a:r>
              <a:rPr lang="it-IT" sz="1600" dirty="0"/>
              <a:t> dei fraudolenti. </a:t>
            </a:r>
            <a:r>
              <a:rPr lang="it-IT" sz="1600" dirty="0" err="1" smtClean="0"/>
              <a:t>Gerione</a:t>
            </a:r>
            <a:r>
              <a:rPr lang="it-IT" sz="1600" dirty="0" smtClean="0"/>
              <a:t> ha </a:t>
            </a:r>
            <a:r>
              <a:rPr lang="it-IT" sz="1600" dirty="0"/>
              <a:t>avuto molti incontri con Dante soprattutto nell’ inferno e</a:t>
            </a:r>
            <a:r>
              <a:rPr lang="it-IT" sz="1600" dirty="0" smtClean="0"/>
              <a:t> </a:t>
            </a:r>
            <a:r>
              <a:rPr lang="it-IT" sz="1600" dirty="0"/>
              <a:t>quando ha visto Dante con Virgilio li ha fatti salire, facendoli vedere tutto l’inferno sopra di lui.</a:t>
            </a:r>
          </a:p>
          <a:p>
            <a:r>
              <a:rPr lang="it-IT" sz="1600" dirty="0" smtClean="0"/>
              <a:t>Nei </a:t>
            </a:r>
            <a:r>
              <a:rPr lang="it-IT" sz="1600" dirty="0"/>
              <a:t>due canti infernali vengono descritti gli eventi immediatamente  precedenti all’ incontro di Dante con i fraudolenti quando i due poeti stanno per lasciare l’ultimo  dei tre gironi del settimo cerchio dove vengono puniti i violenti e scendere nelle MALEBOLGE : </a:t>
            </a:r>
            <a:r>
              <a:rPr lang="it-IT" sz="1600" dirty="0" err="1"/>
              <a:t>gerione</a:t>
            </a:r>
            <a:r>
              <a:rPr lang="it-IT" sz="1600" dirty="0"/>
              <a:t>, era </a:t>
            </a:r>
          </a:p>
        </p:txBody>
      </p:sp>
      <p:sp>
        <p:nvSpPr>
          <p:cNvPr id="6" name="Rettangolo 5"/>
          <p:cNvSpPr/>
          <p:nvPr/>
        </p:nvSpPr>
        <p:spPr>
          <a:xfrm>
            <a:off x="208354" y="5917521"/>
            <a:ext cx="4572000" cy="584776"/>
          </a:xfrm>
          <a:prstGeom prst="rect">
            <a:avLst/>
          </a:prstGeom>
        </p:spPr>
        <p:txBody>
          <a:bodyPr>
            <a:spAutoFit/>
          </a:bodyPr>
          <a:lstStyle/>
          <a:p>
            <a:r>
              <a:rPr lang="it-IT" sz="1600" dirty="0"/>
              <a:t>spaventato dell’ ottavo cerchio su cui dorso loro scenderanno. </a:t>
            </a:r>
          </a:p>
        </p:txBody>
      </p:sp>
      <p:pic>
        <p:nvPicPr>
          <p:cNvPr id="7" name="Immagine 6"/>
          <p:cNvPicPr>
            <a:picLocks noChangeAspect="1"/>
          </p:cNvPicPr>
          <p:nvPr/>
        </p:nvPicPr>
        <p:blipFill>
          <a:blip r:embed="rId2"/>
          <a:stretch>
            <a:fillRect/>
          </a:stretch>
        </p:blipFill>
        <p:spPr>
          <a:xfrm>
            <a:off x="5283200" y="2774210"/>
            <a:ext cx="3261360" cy="4083790"/>
          </a:xfrm>
          <a:prstGeom prst="rect">
            <a:avLst/>
          </a:prstGeom>
        </p:spPr>
      </p:pic>
    </p:spTree>
    <p:extLst>
      <p:ext uri="{BB962C8B-B14F-4D97-AF65-F5344CB8AC3E}">
        <p14:creationId xmlns:p14="http://schemas.microsoft.com/office/powerpoint/2010/main" val="30992839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9612"/>
          </a:xfrm>
        </p:spPr>
        <p:txBody>
          <a:bodyPr>
            <a:normAutofit/>
          </a:bodyPr>
          <a:lstStyle/>
          <a:p>
            <a:r>
              <a:rPr lang="it-IT" sz="2400" dirty="0" smtClean="0">
                <a:solidFill>
                  <a:srgbClr val="FFFF00"/>
                </a:solidFill>
              </a:rPr>
              <a:t>LUCIFERO</a:t>
            </a:r>
            <a:endParaRPr lang="it-IT" sz="2400" dirty="0">
              <a:solidFill>
                <a:srgbClr val="FFFF00"/>
              </a:solidFill>
            </a:endParaRPr>
          </a:p>
        </p:txBody>
      </p:sp>
      <p:sp>
        <p:nvSpPr>
          <p:cNvPr id="4" name="Rettangolo 3"/>
          <p:cNvSpPr/>
          <p:nvPr/>
        </p:nvSpPr>
        <p:spPr>
          <a:xfrm>
            <a:off x="0" y="1723974"/>
            <a:ext cx="3280577" cy="5047537"/>
          </a:xfrm>
          <a:prstGeom prst="rect">
            <a:avLst/>
          </a:prstGeom>
        </p:spPr>
        <p:txBody>
          <a:bodyPr wrap="square">
            <a:spAutoFit/>
          </a:bodyPr>
          <a:lstStyle/>
          <a:p>
            <a:r>
              <a:rPr lang="it-IT" dirty="0">
                <a:solidFill>
                  <a:srgbClr val="FFFF00"/>
                </a:solidFill>
              </a:rPr>
              <a:t>NOME:</a:t>
            </a:r>
            <a:r>
              <a:rPr lang="it-IT" dirty="0"/>
              <a:t> LUCIFERO</a:t>
            </a:r>
          </a:p>
          <a:p>
            <a:r>
              <a:rPr lang="it-IT" dirty="0">
                <a:solidFill>
                  <a:srgbClr val="FFFF00"/>
                </a:solidFill>
              </a:rPr>
              <a:t>LUOGO: </a:t>
            </a:r>
            <a:r>
              <a:rPr lang="it-IT" dirty="0"/>
              <a:t>fiume infernale “</a:t>
            </a:r>
            <a:r>
              <a:rPr lang="it-IT" dirty="0" err="1"/>
              <a:t>Cocito</a:t>
            </a:r>
            <a:r>
              <a:rPr lang="it-IT" dirty="0"/>
              <a:t>”.</a:t>
            </a:r>
          </a:p>
          <a:p>
            <a:r>
              <a:rPr lang="it-IT" dirty="0">
                <a:solidFill>
                  <a:srgbClr val="FFFF00"/>
                </a:solidFill>
              </a:rPr>
              <a:t>CANTO: </a:t>
            </a:r>
            <a:r>
              <a:rPr lang="it-IT" dirty="0"/>
              <a:t>XXXIV, nono cerchio, zona 4 – Giudecca- dove sono puniti i traditori dei benefattori.</a:t>
            </a:r>
          </a:p>
          <a:p>
            <a:r>
              <a:rPr lang="it-IT" dirty="0">
                <a:solidFill>
                  <a:srgbClr val="FFFF00"/>
                </a:solidFill>
              </a:rPr>
              <a:t>VERSI: </a:t>
            </a:r>
            <a:r>
              <a:rPr lang="it-IT" dirty="0"/>
              <a:t>Dante cita più volte Lucifero nell’Inferno con i nomi di: </a:t>
            </a:r>
            <a:r>
              <a:rPr lang="it-IT" dirty="0" err="1"/>
              <a:t>Satàn</a:t>
            </a:r>
            <a:r>
              <a:rPr lang="it-IT" dirty="0"/>
              <a:t> (canto VII v.1 “</a:t>
            </a:r>
            <a:r>
              <a:rPr lang="it-IT" dirty="0" err="1"/>
              <a:t>Pape</a:t>
            </a:r>
            <a:r>
              <a:rPr lang="it-IT" dirty="0"/>
              <a:t> </a:t>
            </a:r>
            <a:r>
              <a:rPr lang="it-IT" dirty="0" err="1"/>
              <a:t>Satàn</a:t>
            </a:r>
            <a:r>
              <a:rPr lang="it-IT" dirty="0"/>
              <a:t>, </a:t>
            </a:r>
            <a:r>
              <a:rPr lang="it-IT" dirty="0" err="1"/>
              <a:t>pape</a:t>
            </a:r>
            <a:r>
              <a:rPr lang="it-IT" dirty="0"/>
              <a:t> </a:t>
            </a:r>
            <a:r>
              <a:rPr lang="it-IT" dirty="0" err="1"/>
              <a:t>satàn</a:t>
            </a:r>
            <a:r>
              <a:rPr lang="it-IT" dirty="0"/>
              <a:t> </a:t>
            </a:r>
            <a:r>
              <a:rPr lang="it-IT" dirty="0" err="1"/>
              <a:t>aleppe</a:t>
            </a:r>
            <a:r>
              <a:rPr lang="it-IT" dirty="0"/>
              <a:t>”);</a:t>
            </a:r>
          </a:p>
          <a:p>
            <a:r>
              <a:rPr lang="it-IT" dirty="0" err="1"/>
              <a:t>Balzebù</a:t>
            </a:r>
            <a:r>
              <a:rPr lang="it-IT" dirty="0"/>
              <a:t> ( canto XXXIV v. 127 “ luogo è là giù da </a:t>
            </a:r>
            <a:r>
              <a:rPr lang="it-IT" dirty="0" err="1"/>
              <a:t>Balzebù</a:t>
            </a:r>
            <a:r>
              <a:rPr lang="it-IT" dirty="0"/>
              <a:t> remoto”);</a:t>
            </a:r>
          </a:p>
          <a:p>
            <a:r>
              <a:rPr lang="it-IT" dirty="0"/>
              <a:t>Dite( canto XXXIV v. 20-21 “ – Ecco Dite- dicendo, - ed ecco il loco ove convien che di fortezza t’ armi”.)</a:t>
            </a:r>
          </a:p>
          <a:p>
            <a:r>
              <a:rPr lang="it-IT" sz="1600" dirty="0"/>
              <a:t> </a:t>
            </a:r>
            <a:r>
              <a:rPr lang="it-IT" sz="1600" dirty="0" smtClean="0"/>
              <a:t>     </a:t>
            </a:r>
            <a:r>
              <a:rPr lang="it-IT" sz="1300" dirty="0" smtClean="0"/>
              <a:t> </a:t>
            </a:r>
            <a:endParaRPr lang="it-IT" sz="1300" dirty="0"/>
          </a:p>
        </p:txBody>
      </p:sp>
      <p:sp>
        <p:nvSpPr>
          <p:cNvPr id="5" name="Rettangolo 4"/>
          <p:cNvSpPr/>
          <p:nvPr/>
        </p:nvSpPr>
        <p:spPr>
          <a:xfrm>
            <a:off x="5407918" y="1683616"/>
            <a:ext cx="3823855" cy="4616648"/>
          </a:xfrm>
          <a:prstGeom prst="rect">
            <a:avLst/>
          </a:prstGeom>
        </p:spPr>
        <p:txBody>
          <a:bodyPr wrap="square">
            <a:spAutoFit/>
          </a:bodyPr>
          <a:lstStyle/>
          <a:p>
            <a:r>
              <a:rPr lang="it-IT" sz="1400" dirty="0" smtClean="0"/>
              <a:t>       Com’io </a:t>
            </a:r>
            <a:r>
              <a:rPr lang="it-IT" sz="1400" dirty="0"/>
              <a:t>divenni allor gelato e fioco</a:t>
            </a:r>
          </a:p>
          <a:p>
            <a:r>
              <a:rPr lang="it-IT" sz="1400" dirty="0"/>
              <a:t>       nel </a:t>
            </a:r>
            <a:r>
              <a:rPr lang="it-IT" sz="1400" dirty="0" err="1"/>
              <a:t>dimandar</a:t>
            </a:r>
            <a:r>
              <a:rPr lang="it-IT" sz="1400" dirty="0"/>
              <a:t>, lettor, ch’i non lo scrivo,</a:t>
            </a:r>
          </a:p>
          <a:p>
            <a:r>
              <a:rPr lang="it-IT" sz="1400" dirty="0"/>
              <a:t>       però ch’ </a:t>
            </a:r>
            <a:r>
              <a:rPr lang="it-IT" sz="1400" dirty="0" err="1"/>
              <a:t>ogne</a:t>
            </a:r>
            <a:r>
              <a:rPr lang="it-IT" sz="1400" dirty="0"/>
              <a:t> parlar sarebbe poco…”</a:t>
            </a:r>
          </a:p>
          <a:p>
            <a:r>
              <a:rPr lang="it-IT" sz="1400" dirty="0"/>
              <a:t>       “ oh quanto parve a me gran </a:t>
            </a:r>
            <a:r>
              <a:rPr lang="it-IT" sz="1400" dirty="0" err="1"/>
              <a:t>maraviglia</a:t>
            </a:r>
            <a:endParaRPr lang="it-IT" sz="1400" dirty="0"/>
          </a:p>
          <a:p>
            <a:r>
              <a:rPr lang="it-IT" sz="1400" dirty="0"/>
              <a:t>         quand’ io vidi tre facce a la sua testa!</a:t>
            </a:r>
          </a:p>
          <a:p>
            <a:r>
              <a:rPr lang="it-IT" sz="1400" dirty="0"/>
              <a:t>         L’ una dinanzi, e quella era vermiglia;</a:t>
            </a:r>
          </a:p>
          <a:p>
            <a:r>
              <a:rPr lang="it-IT" sz="1400" dirty="0"/>
              <a:t>         l’altr’</a:t>
            </a:r>
            <a:r>
              <a:rPr lang="it-IT" sz="1400" dirty="0" err="1"/>
              <a:t>eran</a:t>
            </a:r>
            <a:r>
              <a:rPr lang="it-IT" sz="1400" dirty="0"/>
              <a:t> due, che s’ </a:t>
            </a:r>
            <a:r>
              <a:rPr lang="it-IT" sz="1400" dirty="0" err="1"/>
              <a:t>aggiungnieno</a:t>
            </a:r>
            <a:r>
              <a:rPr lang="it-IT" sz="1400" dirty="0"/>
              <a:t> </a:t>
            </a:r>
            <a:r>
              <a:rPr lang="it-IT" sz="1400" dirty="0" smtClean="0"/>
              <a:t>a questa</a:t>
            </a:r>
            <a:endParaRPr lang="it-IT" sz="1400" dirty="0"/>
          </a:p>
          <a:p>
            <a:r>
              <a:rPr lang="it-IT" sz="1400" dirty="0"/>
              <a:t>         </a:t>
            </a:r>
            <a:r>
              <a:rPr lang="it-IT" sz="1400" dirty="0" err="1"/>
              <a:t>sovresso</a:t>
            </a:r>
            <a:r>
              <a:rPr lang="it-IT" sz="1400" dirty="0"/>
              <a:t> ‘l mezzo di ciascuna spalla,</a:t>
            </a:r>
          </a:p>
          <a:p>
            <a:r>
              <a:rPr lang="it-IT" sz="1400" dirty="0"/>
              <a:t>         e sé </a:t>
            </a:r>
            <a:r>
              <a:rPr lang="it-IT" sz="1400" dirty="0" err="1"/>
              <a:t>giugnieno</a:t>
            </a:r>
            <a:r>
              <a:rPr lang="it-IT" sz="1400" dirty="0"/>
              <a:t> al loco de la cresta;</a:t>
            </a:r>
          </a:p>
          <a:p>
            <a:r>
              <a:rPr lang="it-IT" sz="1400" dirty="0"/>
              <a:t>         e la destra </a:t>
            </a:r>
            <a:r>
              <a:rPr lang="it-IT" sz="1400" dirty="0" err="1"/>
              <a:t>parea</a:t>
            </a:r>
            <a:r>
              <a:rPr lang="it-IT" sz="1400" dirty="0"/>
              <a:t> tra bianca e gialla;</a:t>
            </a:r>
          </a:p>
          <a:p>
            <a:r>
              <a:rPr lang="it-IT" sz="1400" dirty="0"/>
              <a:t>         la sinistra a veder era tal, quali</a:t>
            </a:r>
          </a:p>
          <a:p>
            <a:r>
              <a:rPr lang="it-IT" sz="1400" dirty="0"/>
              <a:t>         </a:t>
            </a:r>
            <a:r>
              <a:rPr lang="it-IT" sz="1400" dirty="0" err="1"/>
              <a:t>vegnon</a:t>
            </a:r>
            <a:r>
              <a:rPr lang="it-IT" sz="1400" dirty="0"/>
              <a:t> di là onde ‘l Nilo s’ avvalla.</a:t>
            </a:r>
          </a:p>
          <a:p>
            <a:r>
              <a:rPr lang="it-IT" sz="1400" dirty="0"/>
              <a:t>         Sotto ciascuna </a:t>
            </a:r>
            <a:r>
              <a:rPr lang="it-IT" sz="1400" dirty="0" err="1"/>
              <a:t>uscivan</a:t>
            </a:r>
            <a:r>
              <a:rPr lang="it-IT" sz="1400" dirty="0"/>
              <a:t> due grand’ ali</a:t>
            </a:r>
          </a:p>
          <a:p>
            <a:r>
              <a:rPr lang="it-IT" sz="1400" dirty="0"/>
              <a:t>        quanto si </a:t>
            </a:r>
            <a:r>
              <a:rPr lang="it-IT" sz="1400" dirty="0" err="1"/>
              <a:t>convenia</a:t>
            </a:r>
            <a:r>
              <a:rPr lang="it-IT" sz="1400" dirty="0"/>
              <a:t> a tanto uccello:</a:t>
            </a:r>
          </a:p>
          <a:p>
            <a:r>
              <a:rPr lang="it-IT" sz="1400" dirty="0"/>
              <a:t>        vele di mar non </a:t>
            </a:r>
            <a:r>
              <a:rPr lang="it-IT" sz="1400" dirty="0" err="1"/>
              <a:t>vid</a:t>
            </a:r>
            <a:r>
              <a:rPr lang="it-IT" sz="1400" dirty="0"/>
              <a:t>’ io mai cotali.</a:t>
            </a:r>
          </a:p>
          <a:p>
            <a:r>
              <a:rPr lang="it-IT" sz="1400" dirty="0"/>
              <a:t>        Non </a:t>
            </a:r>
            <a:r>
              <a:rPr lang="it-IT" sz="1400" dirty="0" err="1"/>
              <a:t>avean</a:t>
            </a:r>
            <a:r>
              <a:rPr lang="it-IT" sz="1400" dirty="0"/>
              <a:t> penne, ma di </a:t>
            </a:r>
            <a:r>
              <a:rPr lang="it-IT" sz="1400" dirty="0" err="1"/>
              <a:t>vispistrello</a:t>
            </a:r>
            <a:endParaRPr lang="it-IT" sz="1400" dirty="0"/>
          </a:p>
          <a:p>
            <a:r>
              <a:rPr lang="it-IT" sz="1400" dirty="0"/>
              <a:t>        era lor modo: e quelle svolazzava,</a:t>
            </a:r>
          </a:p>
          <a:p>
            <a:r>
              <a:rPr lang="it-IT" sz="1400" dirty="0"/>
              <a:t>        sì che tre venti si </a:t>
            </a:r>
            <a:r>
              <a:rPr lang="it-IT" sz="1400" dirty="0" err="1"/>
              <a:t>movean</a:t>
            </a:r>
            <a:r>
              <a:rPr lang="it-IT" sz="1400" dirty="0"/>
              <a:t> da </a:t>
            </a:r>
            <a:r>
              <a:rPr lang="it-IT" sz="1400" dirty="0" err="1"/>
              <a:t>ello</a:t>
            </a:r>
            <a:r>
              <a:rPr lang="it-IT" sz="1400" dirty="0"/>
              <a:t>:</a:t>
            </a:r>
          </a:p>
          <a:p>
            <a:r>
              <a:rPr lang="it-IT" sz="1400" dirty="0"/>
              <a:t>         quindi </a:t>
            </a:r>
            <a:r>
              <a:rPr lang="it-IT" sz="1400" dirty="0" err="1"/>
              <a:t>Cocito</a:t>
            </a:r>
            <a:r>
              <a:rPr lang="it-IT" sz="1400" dirty="0"/>
              <a:t> tutto s’ aggelava.</a:t>
            </a:r>
          </a:p>
          <a:p>
            <a:r>
              <a:rPr lang="it-IT" sz="1400" dirty="0"/>
              <a:t>        Con sei occhi </a:t>
            </a:r>
            <a:r>
              <a:rPr lang="it-IT" sz="1400" dirty="0" err="1"/>
              <a:t>piangea</a:t>
            </a:r>
            <a:r>
              <a:rPr lang="it-IT" sz="1400" dirty="0"/>
              <a:t>, e per tre menti</a:t>
            </a:r>
          </a:p>
          <a:p>
            <a:r>
              <a:rPr lang="it-IT" sz="1400" dirty="0"/>
              <a:t>         gocciolava ‘l pianto e sanguinosa bava”.</a:t>
            </a:r>
          </a:p>
        </p:txBody>
      </p:sp>
      <p:pic>
        <p:nvPicPr>
          <p:cNvPr id="6" name="Immagine 5"/>
          <p:cNvPicPr>
            <a:picLocks noChangeAspect="1"/>
          </p:cNvPicPr>
          <p:nvPr/>
        </p:nvPicPr>
        <p:blipFill>
          <a:blip r:embed="rId2"/>
          <a:stretch>
            <a:fillRect/>
          </a:stretch>
        </p:blipFill>
        <p:spPr>
          <a:xfrm>
            <a:off x="3280577" y="1825111"/>
            <a:ext cx="2324701" cy="2507664"/>
          </a:xfrm>
          <a:prstGeom prst="rect">
            <a:avLst/>
          </a:prstGeom>
        </p:spPr>
      </p:pic>
    </p:spTree>
    <p:extLst>
      <p:ext uri="{BB962C8B-B14F-4D97-AF65-F5344CB8AC3E}">
        <p14:creationId xmlns:p14="http://schemas.microsoft.com/office/powerpoint/2010/main" val="27842655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18152" y="780830"/>
            <a:ext cx="7359177" cy="5355313"/>
          </a:xfrm>
          <a:prstGeom prst="rect">
            <a:avLst/>
          </a:prstGeom>
        </p:spPr>
        <p:txBody>
          <a:bodyPr wrap="square">
            <a:spAutoFit/>
          </a:bodyPr>
          <a:lstStyle/>
          <a:p>
            <a:r>
              <a:rPr lang="it-IT" dirty="0">
                <a:solidFill>
                  <a:srgbClr val="FFFF00"/>
                </a:solidFill>
              </a:rPr>
              <a:t>ASPETTO ESTERIORE: </a:t>
            </a:r>
            <a:r>
              <a:rPr lang="it-IT" dirty="0"/>
              <a:t>Dante lo descrive come un enorme e orrida creatura pelosa dotata di tre facce su una sola testa e tre paia di ali di pipistrello. Le tre teste sono di diverso colore: quella al centro è vermiglia( rossa), quella a destra è tra bianca e gialla, quella a sinistra è simile al colore della pelle degli Etiopi( nera). In ognuna delle tre bocche maciulla con i denti un peccatore ( Bruto e Cassio ai lati , Giuda al centro). Quando sbatte le ali produce un vento freddo che fa ghiacciare le acque del lago </a:t>
            </a:r>
            <a:r>
              <a:rPr lang="it-IT" dirty="0" err="1"/>
              <a:t>Cocito</a:t>
            </a:r>
            <a:r>
              <a:rPr lang="it-IT" dirty="0"/>
              <a:t>. Piange con i sei occhi e le lacrime gocciolano giù per i menti mescolandosi insieme alla bava sanguinolenta.</a:t>
            </a:r>
          </a:p>
          <a:p>
            <a:r>
              <a:rPr lang="it-IT" dirty="0">
                <a:solidFill>
                  <a:srgbClr val="FFFF00"/>
                </a:solidFill>
              </a:rPr>
              <a:t>STORIA: </a:t>
            </a:r>
            <a:r>
              <a:rPr lang="it-IT" dirty="0"/>
              <a:t>Lucifero è la “ creatura ch’ ebbe il bel sembiante”( XXXIV v. 18), l’angelo più bello e più luminoso che si ribellò a Dio e per questo fu scagliato in cielo dalla Terra che non voleva entrare in contatto con lui. La caduta di Lucifero provocò una voragine profonda sotto la città di Gerusalemme e lui precipitò al centro della Terra e lì rimase conficcato.</a:t>
            </a:r>
          </a:p>
          <a:p>
            <a:r>
              <a:rPr lang="it-IT" dirty="0"/>
              <a:t>Secondo il cristianesimo Lucifero è la figura contrapposta a Dio; il suo nome significa “portatore di luce”, un nome che deriva dal fatto che era uno degli arcangeli di Dio, il più luminoso e vicino  ma questa sua vicinanza a Dio lo rese superbo pensando di essere più potente dell’ onnipotente stesso. Questo portò Lucifero a ribellarsi a Lui.</a:t>
            </a:r>
          </a:p>
        </p:txBody>
      </p:sp>
    </p:spTree>
    <p:extLst>
      <p:ext uri="{BB962C8B-B14F-4D97-AF65-F5344CB8AC3E}">
        <p14:creationId xmlns:p14="http://schemas.microsoft.com/office/powerpoint/2010/main" val="3717103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11866"/>
            <a:ext cx="8229600" cy="5714297"/>
          </a:xfrm>
        </p:spPr>
        <p:txBody>
          <a:bodyPr>
            <a:normAutofit/>
          </a:bodyPr>
          <a:lstStyle/>
          <a:p>
            <a:pPr marL="0" indent="0" algn="ctr">
              <a:buNone/>
            </a:pPr>
            <a:r>
              <a:rPr lang="it-IT" sz="2400" dirty="0" smtClean="0">
                <a:solidFill>
                  <a:srgbClr val="FFFF00"/>
                </a:solidFill>
              </a:rPr>
              <a:t>Giacomo </a:t>
            </a:r>
            <a:r>
              <a:rPr lang="it-IT" sz="2400" dirty="0" err="1">
                <a:solidFill>
                  <a:srgbClr val="FFFF00"/>
                </a:solidFill>
              </a:rPr>
              <a:t>S</a:t>
            </a:r>
            <a:r>
              <a:rPr lang="it-IT" sz="2400" dirty="0" err="1" smtClean="0">
                <a:solidFill>
                  <a:srgbClr val="FFFF00"/>
                </a:solidFill>
              </a:rPr>
              <a:t>odero</a:t>
            </a:r>
            <a:endParaRPr lang="it-IT" sz="2400" dirty="0" smtClean="0">
              <a:solidFill>
                <a:srgbClr val="FFFF00"/>
              </a:solidFill>
            </a:endParaRPr>
          </a:p>
          <a:p>
            <a:pPr marL="0" indent="0" algn="ctr">
              <a:buNone/>
            </a:pPr>
            <a:r>
              <a:rPr lang="it-IT" sz="2400" dirty="0" smtClean="0">
                <a:solidFill>
                  <a:srgbClr val="FFFF00"/>
                </a:solidFill>
              </a:rPr>
              <a:t>Riccardo </a:t>
            </a:r>
            <a:r>
              <a:rPr lang="it-IT" sz="2400" dirty="0" err="1" smtClean="0">
                <a:solidFill>
                  <a:srgbClr val="FFFF00"/>
                </a:solidFill>
              </a:rPr>
              <a:t>Donateo</a:t>
            </a:r>
            <a:endParaRPr lang="it-IT" sz="2400" dirty="0" smtClean="0">
              <a:solidFill>
                <a:srgbClr val="FFFF00"/>
              </a:solidFill>
            </a:endParaRPr>
          </a:p>
          <a:p>
            <a:pPr marL="0" indent="0" algn="ctr">
              <a:buNone/>
            </a:pPr>
            <a:r>
              <a:rPr lang="it-IT" sz="2400" dirty="0" smtClean="0">
                <a:solidFill>
                  <a:srgbClr val="FFFF00"/>
                </a:solidFill>
              </a:rPr>
              <a:t>Filippo Benedetti</a:t>
            </a:r>
          </a:p>
          <a:p>
            <a:pPr marL="0" indent="0" algn="ctr">
              <a:buNone/>
            </a:pPr>
            <a:r>
              <a:rPr lang="it-IT" sz="2400" dirty="0" smtClean="0">
                <a:solidFill>
                  <a:srgbClr val="FFFF00"/>
                </a:solidFill>
              </a:rPr>
              <a:t>Irene Margiotta</a:t>
            </a:r>
          </a:p>
          <a:p>
            <a:pPr marL="0" indent="0" algn="ctr">
              <a:buNone/>
            </a:pPr>
            <a:r>
              <a:rPr lang="it-IT" sz="2400" dirty="0" smtClean="0">
                <a:solidFill>
                  <a:srgbClr val="FFFF00"/>
                </a:solidFill>
              </a:rPr>
              <a:t>Giulia Ciardo</a:t>
            </a:r>
          </a:p>
          <a:p>
            <a:pPr marL="0" indent="0" algn="ctr">
              <a:buNone/>
            </a:pPr>
            <a:r>
              <a:rPr lang="it-IT" sz="2400" dirty="0" smtClean="0">
                <a:solidFill>
                  <a:srgbClr val="FFFF00"/>
                </a:solidFill>
              </a:rPr>
              <a:t>Cecilia Calabro </a:t>
            </a:r>
          </a:p>
          <a:p>
            <a:pPr marL="0" indent="0" algn="ctr">
              <a:buNone/>
            </a:pPr>
            <a:r>
              <a:rPr lang="it-IT" sz="2400" dirty="0" smtClean="0">
                <a:solidFill>
                  <a:srgbClr val="FFFF00"/>
                </a:solidFill>
              </a:rPr>
              <a:t>Nicolo Grasso</a:t>
            </a:r>
          </a:p>
          <a:p>
            <a:pPr marL="0" indent="0" algn="ctr">
              <a:buNone/>
            </a:pPr>
            <a:r>
              <a:rPr lang="it-IT" sz="2400" dirty="0" smtClean="0">
                <a:solidFill>
                  <a:srgbClr val="FFFF00"/>
                </a:solidFill>
              </a:rPr>
              <a:t>Andrea Vallone</a:t>
            </a:r>
          </a:p>
          <a:p>
            <a:pPr marL="0" indent="0" algn="ctr">
              <a:buNone/>
            </a:pPr>
            <a:r>
              <a:rPr lang="it-IT" sz="2400" dirty="0" smtClean="0">
                <a:solidFill>
                  <a:srgbClr val="FFFF00"/>
                </a:solidFill>
              </a:rPr>
              <a:t>Lucrezia Carpentieri</a:t>
            </a:r>
          </a:p>
          <a:p>
            <a:pPr marL="0" indent="0" algn="ctr">
              <a:buNone/>
            </a:pPr>
            <a:r>
              <a:rPr lang="it-IT" sz="2400" dirty="0" smtClean="0">
                <a:solidFill>
                  <a:srgbClr val="FFFF00"/>
                </a:solidFill>
              </a:rPr>
              <a:t>Leonardo </a:t>
            </a:r>
            <a:r>
              <a:rPr lang="it-IT" sz="2400" dirty="0" err="1" smtClean="0">
                <a:solidFill>
                  <a:srgbClr val="FFFF00"/>
                </a:solidFill>
              </a:rPr>
              <a:t>Zongolo</a:t>
            </a:r>
            <a:endParaRPr lang="it-IT" sz="2400" dirty="0" smtClean="0">
              <a:solidFill>
                <a:srgbClr val="FFFF00"/>
              </a:solidFill>
            </a:endParaRPr>
          </a:p>
          <a:p>
            <a:pPr marL="0" indent="0" algn="ctr">
              <a:buNone/>
            </a:pPr>
            <a:endParaRPr lang="it-IT" sz="2400" dirty="0">
              <a:solidFill>
                <a:srgbClr val="FFFF00"/>
              </a:solidFill>
            </a:endParaRPr>
          </a:p>
        </p:txBody>
      </p:sp>
    </p:spTree>
    <p:extLst>
      <p:ext uri="{BB962C8B-B14F-4D97-AF65-F5344CB8AC3E}">
        <p14:creationId xmlns:p14="http://schemas.microsoft.com/office/powerpoint/2010/main" val="4123266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3">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5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3">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198" y="309663"/>
            <a:ext cx="4217730" cy="2123658"/>
          </a:xfrm>
          <a:prstGeom prst="rect">
            <a:avLst/>
          </a:prstGeom>
        </p:spPr>
        <p:txBody>
          <a:bodyPr wrap="square">
            <a:spAutoFit/>
          </a:bodyPr>
          <a:lstStyle/>
          <a:p>
            <a:pPr algn="ctr"/>
            <a:r>
              <a:rPr lang="it-IT" dirty="0" smtClean="0"/>
              <a:t>     </a:t>
            </a:r>
            <a:r>
              <a:rPr lang="it-IT" sz="2100" dirty="0" smtClean="0"/>
              <a:t>       </a:t>
            </a:r>
            <a:r>
              <a:rPr lang="it-IT" sz="2100" dirty="0" smtClean="0">
                <a:solidFill>
                  <a:srgbClr val="FFFF00"/>
                </a:solidFill>
              </a:rPr>
              <a:t>   </a:t>
            </a:r>
            <a:r>
              <a:rPr lang="it-IT" sz="2400" dirty="0" smtClean="0">
                <a:solidFill>
                  <a:srgbClr val="FFFF00"/>
                </a:solidFill>
              </a:rPr>
              <a:t>CARONTE</a:t>
            </a:r>
          </a:p>
          <a:p>
            <a:r>
              <a:rPr lang="it-IT" dirty="0" smtClean="0">
                <a:solidFill>
                  <a:srgbClr val="FFFF00"/>
                </a:solidFill>
              </a:rPr>
              <a:t>NOME</a:t>
            </a:r>
            <a:r>
              <a:rPr lang="it-IT" dirty="0">
                <a:solidFill>
                  <a:srgbClr val="FFFF00"/>
                </a:solidFill>
              </a:rPr>
              <a:t>: </a:t>
            </a:r>
            <a:r>
              <a:rPr lang="it-IT" dirty="0"/>
              <a:t>Caronte</a:t>
            </a:r>
          </a:p>
          <a:p>
            <a:r>
              <a:rPr lang="it-IT" dirty="0">
                <a:solidFill>
                  <a:srgbClr val="FFFF00"/>
                </a:solidFill>
              </a:rPr>
              <a:t>LUOGO: </a:t>
            </a:r>
            <a:r>
              <a:rPr lang="it-IT" dirty="0"/>
              <a:t>Fiume Acheronte, ramo del fiume </a:t>
            </a:r>
            <a:r>
              <a:rPr lang="it-IT" dirty="0" err="1"/>
              <a:t>Stige</a:t>
            </a:r>
            <a:endParaRPr lang="it-IT" dirty="0"/>
          </a:p>
          <a:p>
            <a:r>
              <a:rPr lang="it-IT" dirty="0">
                <a:solidFill>
                  <a:srgbClr val="FFFF00"/>
                </a:solidFill>
              </a:rPr>
              <a:t>CANTO: </a:t>
            </a:r>
            <a:r>
              <a:rPr lang="it-IT" dirty="0"/>
              <a:t>III dell’Inferno </a:t>
            </a:r>
          </a:p>
          <a:p>
            <a:r>
              <a:rPr lang="it-IT" dirty="0">
                <a:solidFill>
                  <a:srgbClr val="FFFF00"/>
                </a:solidFill>
              </a:rPr>
              <a:t>VERSI: </a:t>
            </a:r>
            <a:r>
              <a:rPr lang="it-IT" dirty="0"/>
              <a:t>dal v. 82 al v.111:</a:t>
            </a:r>
          </a:p>
          <a:p>
            <a:r>
              <a:rPr lang="it-IT" dirty="0"/>
              <a:t>       </a:t>
            </a:r>
            <a:r>
              <a:rPr lang="it-IT" dirty="0" smtClean="0"/>
              <a:t> </a:t>
            </a:r>
            <a:endParaRPr lang="it-IT" dirty="0"/>
          </a:p>
        </p:txBody>
      </p:sp>
      <p:sp>
        <p:nvSpPr>
          <p:cNvPr id="6" name="Rettangolo 5"/>
          <p:cNvSpPr/>
          <p:nvPr/>
        </p:nvSpPr>
        <p:spPr>
          <a:xfrm>
            <a:off x="0" y="2126604"/>
            <a:ext cx="4572000" cy="1200329"/>
          </a:xfrm>
          <a:prstGeom prst="rect">
            <a:avLst/>
          </a:prstGeom>
        </p:spPr>
        <p:txBody>
          <a:bodyPr>
            <a:spAutoFit/>
          </a:bodyPr>
          <a:lstStyle/>
          <a:p>
            <a:r>
              <a:rPr lang="it-IT" dirty="0" smtClean="0">
                <a:solidFill>
                  <a:srgbClr val="FFFF00"/>
                </a:solidFill>
              </a:rPr>
              <a:t>ASPETTO ESTERIORE: </a:t>
            </a:r>
            <a:r>
              <a:rPr lang="it-IT" dirty="0" smtClean="0"/>
              <a:t>Caronte è descritto come un uomo con la barba bianca , i capelli bianchi e gli occhi rossi come il fuoco: </a:t>
            </a:r>
          </a:p>
          <a:p>
            <a:endParaRPr lang="it-IT" dirty="0" smtClean="0"/>
          </a:p>
        </p:txBody>
      </p:sp>
      <p:pic>
        <p:nvPicPr>
          <p:cNvPr id="8" name="Immagine 7"/>
          <p:cNvPicPr>
            <a:picLocks noChangeAspect="1"/>
          </p:cNvPicPr>
          <p:nvPr/>
        </p:nvPicPr>
        <p:blipFill>
          <a:blip r:embed="rId2"/>
          <a:stretch>
            <a:fillRect/>
          </a:stretch>
        </p:blipFill>
        <p:spPr>
          <a:xfrm>
            <a:off x="6006543" y="3174800"/>
            <a:ext cx="2459567" cy="3683200"/>
          </a:xfrm>
          <a:prstGeom prst="rect">
            <a:avLst/>
          </a:prstGeom>
        </p:spPr>
      </p:pic>
      <p:sp>
        <p:nvSpPr>
          <p:cNvPr id="2" name="Rettangolo 1"/>
          <p:cNvSpPr/>
          <p:nvPr/>
        </p:nvSpPr>
        <p:spPr>
          <a:xfrm>
            <a:off x="4650837" y="9344"/>
            <a:ext cx="4493163" cy="3693319"/>
          </a:xfrm>
          <a:prstGeom prst="rect">
            <a:avLst/>
          </a:prstGeom>
        </p:spPr>
        <p:txBody>
          <a:bodyPr wrap="square">
            <a:spAutoFit/>
          </a:bodyPr>
          <a:lstStyle/>
          <a:p>
            <a:r>
              <a:rPr lang="it-IT" dirty="0">
                <a:solidFill>
                  <a:srgbClr val="FFFF00"/>
                </a:solidFill>
              </a:rPr>
              <a:t>STORIA DEL DEMONE: </a:t>
            </a:r>
            <a:r>
              <a:rPr lang="it-IT" dirty="0"/>
              <a:t>E’ figlio di Erebo e di Notte e  ha il compito di trasportare le anime dei dannati che avevano ricevuto amori funebri da un riva all’ altra del fiume Acheronte, il quale divide il mondo dei vivi da quello dei morti. E’ una figura appartenente alla MITOLOGIA PAGANA ed è uno psicopompo che in greco significa “traghettatore delle anime”. Dante sceglie Caronte per omaggiare la tradizione classica visto che anche Virgilio lo aveva scelto nella sua Eneide.</a:t>
            </a:r>
          </a:p>
          <a:p>
            <a:r>
              <a:rPr lang="it-IT" dirty="0"/>
              <a:t> </a:t>
            </a:r>
          </a:p>
        </p:txBody>
      </p:sp>
      <p:sp>
        <p:nvSpPr>
          <p:cNvPr id="3" name="Rettangolo 2"/>
          <p:cNvSpPr/>
          <p:nvPr/>
        </p:nvSpPr>
        <p:spPr>
          <a:xfrm>
            <a:off x="196106" y="3174800"/>
            <a:ext cx="4572000" cy="3416320"/>
          </a:xfrm>
          <a:prstGeom prst="rect">
            <a:avLst/>
          </a:prstGeom>
        </p:spPr>
        <p:txBody>
          <a:bodyPr>
            <a:spAutoFit/>
          </a:bodyPr>
          <a:lstStyle/>
          <a:p>
            <a:r>
              <a:rPr lang="it-IT" dirty="0"/>
              <a:t> </a:t>
            </a:r>
          </a:p>
          <a:p>
            <a:r>
              <a:rPr lang="it-IT" dirty="0" smtClean="0"/>
              <a:t>”Ed </a:t>
            </a:r>
            <a:r>
              <a:rPr lang="it-IT" dirty="0"/>
              <a:t>ecco il verso noi venir per nave</a:t>
            </a:r>
          </a:p>
          <a:p>
            <a:r>
              <a:rPr lang="it-IT" dirty="0" smtClean="0"/>
              <a:t> un </a:t>
            </a:r>
            <a:r>
              <a:rPr lang="it-IT" dirty="0"/>
              <a:t>vecchio, bianco per antico velo,</a:t>
            </a:r>
          </a:p>
          <a:p>
            <a:r>
              <a:rPr lang="it-IT" dirty="0" smtClean="0"/>
              <a:t> gridando </a:t>
            </a:r>
            <a:r>
              <a:rPr lang="it-IT" dirty="0"/>
              <a:t>:-Guai a voi , anime prave!-</a:t>
            </a:r>
            <a:r>
              <a:rPr lang="it-IT" dirty="0" smtClean="0"/>
              <a:t>“</a:t>
            </a:r>
          </a:p>
          <a:p>
            <a:endParaRPr lang="it-IT" dirty="0"/>
          </a:p>
          <a:p>
            <a:r>
              <a:rPr lang="it-IT" dirty="0" smtClean="0"/>
              <a:t>“</a:t>
            </a:r>
            <a:r>
              <a:rPr lang="it-IT" dirty="0"/>
              <a:t>Quinci fuor </a:t>
            </a:r>
            <a:r>
              <a:rPr lang="it-IT" dirty="0" err="1"/>
              <a:t>quete</a:t>
            </a:r>
            <a:r>
              <a:rPr lang="it-IT" dirty="0"/>
              <a:t> le lanose gote</a:t>
            </a:r>
          </a:p>
          <a:p>
            <a:r>
              <a:rPr lang="it-IT" dirty="0" smtClean="0"/>
              <a:t> </a:t>
            </a:r>
            <a:r>
              <a:rPr lang="it-IT" dirty="0"/>
              <a:t>al </a:t>
            </a:r>
            <a:r>
              <a:rPr lang="it-IT" dirty="0" err="1"/>
              <a:t>nocchier</a:t>
            </a:r>
            <a:r>
              <a:rPr lang="it-IT" dirty="0"/>
              <a:t> de la livida palude</a:t>
            </a:r>
            <a:r>
              <a:rPr lang="it-IT" dirty="0" smtClean="0"/>
              <a:t>,</a:t>
            </a:r>
          </a:p>
          <a:p>
            <a:r>
              <a:rPr lang="it-IT" dirty="0" smtClean="0"/>
              <a:t> </a:t>
            </a:r>
            <a:r>
              <a:rPr lang="it-IT" dirty="0"/>
              <a:t>che ‘</a:t>
            </a:r>
            <a:r>
              <a:rPr lang="it-IT" dirty="0" err="1"/>
              <a:t>ntorno</a:t>
            </a:r>
            <a:r>
              <a:rPr lang="it-IT" dirty="0"/>
              <a:t> a li occhi </a:t>
            </a:r>
            <a:r>
              <a:rPr lang="it-IT" dirty="0" err="1"/>
              <a:t>avea</a:t>
            </a:r>
            <a:r>
              <a:rPr lang="it-IT" dirty="0"/>
              <a:t> di fiamme rote.”</a:t>
            </a:r>
          </a:p>
          <a:p>
            <a:r>
              <a:rPr lang="it-IT" dirty="0"/>
              <a:t>                       </a:t>
            </a:r>
            <a:endParaRPr lang="it-IT" dirty="0" smtClean="0"/>
          </a:p>
          <a:p>
            <a:r>
              <a:rPr lang="it-IT" dirty="0"/>
              <a:t> </a:t>
            </a:r>
            <a:r>
              <a:rPr lang="it-IT" dirty="0" err="1" smtClean="0"/>
              <a:t>Caron</a:t>
            </a:r>
            <a:r>
              <a:rPr lang="it-IT" dirty="0" smtClean="0"/>
              <a:t> </a:t>
            </a:r>
            <a:r>
              <a:rPr lang="it-IT" dirty="0" err="1"/>
              <a:t>dimonio</a:t>
            </a:r>
            <a:r>
              <a:rPr lang="it-IT" dirty="0"/>
              <a:t>, con occhi di </a:t>
            </a:r>
            <a:r>
              <a:rPr lang="it-IT" dirty="0" smtClean="0"/>
              <a:t>bragia</a:t>
            </a:r>
          </a:p>
          <a:p>
            <a:r>
              <a:rPr lang="it-IT" dirty="0" smtClean="0"/>
              <a:t> </a:t>
            </a:r>
            <a:r>
              <a:rPr lang="it-IT" dirty="0"/>
              <a:t>loro accennando, tutte le </a:t>
            </a:r>
            <a:r>
              <a:rPr lang="it-IT" dirty="0" smtClean="0"/>
              <a:t>raccoglie</a:t>
            </a:r>
            <a:endParaRPr lang="it-IT" dirty="0"/>
          </a:p>
          <a:p>
            <a:r>
              <a:rPr lang="it-IT" dirty="0" smtClean="0"/>
              <a:t> batte </a:t>
            </a:r>
            <a:r>
              <a:rPr lang="it-IT" dirty="0"/>
              <a:t>col remo qualunque s’ adagia. </a:t>
            </a:r>
          </a:p>
        </p:txBody>
      </p:sp>
    </p:spTree>
    <p:extLst>
      <p:ext uri="{BB962C8B-B14F-4D97-AF65-F5344CB8AC3E}">
        <p14:creationId xmlns:p14="http://schemas.microsoft.com/office/powerpoint/2010/main" val="811414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108100"/>
            <a:ext cx="9143999" cy="6617198"/>
          </a:xfrm>
          <a:prstGeom prst="rect">
            <a:avLst/>
          </a:prstGeom>
        </p:spPr>
        <p:txBody>
          <a:bodyPr wrap="square">
            <a:spAutoFit/>
          </a:bodyPr>
          <a:lstStyle/>
          <a:p>
            <a:pPr algn="ctr"/>
            <a:r>
              <a:rPr lang="it-IT" sz="2400" dirty="0" smtClean="0">
                <a:solidFill>
                  <a:srgbClr val="FFFF00"/>
                </a:solidFill>
              </a:rPr>
              <a:t>PLUTO</a:t>
            </a:r>
          </a:p>
          <a:p>
            <a:r>
              <a:rPr lang="it-IT" sz="1600" dirty="0" smtClean="0">
                <a:solidFill>
                  <a:srgbClr val="FFFF00"/>
                </a:solidFill>
              </a:rPr>
              <a:t>NOME</a:t>
            </a:r>
            <a:r>
              <a:rPr lang="it-IT" sz="1600" dirty="0">
                <a:solidFill>
                  <a:srgbClr val="FFFF00"/>
                </a:solidFill>
              </a:rPr>
              <a:t>: </a:t>
            </a:r>
            <a:r>
              <a:rPr lang="it-IT" sz="1600" dirty="0"/>
              <a:t>Pluto</a:t>
            </a:r>
          </a:p>
          <a:p>
            <a:r>
              <a:rPr lang="it-IT" sz="1600" dirty="0">
                <a:solidFill>
                  <a:srgbClr val="FFFF00"/>
                </a:solidFill>
              </a:rPr>
              <a:t>LUOGO: </a:t>
            </a:r>
            <a:r>
              <a:rPr lang="it-IT" sz="1600" dirty="0"/>
              <a:t>è il custode del cerchio infernale (avari e prodighi)</a:t>
            </a:r>
          </a:p>
          <a:p>
            <a:r>
              <a:rPr lang="it-IT" sz="1600" dirty="0">
                <a:solidFill>
                  <a:srgbClr val="FFFF00"/>
                </a:solidFill>
              </a:rPr>
              <a:t>CANTO: </a:t>
            </a:r>
            <a:r>
              <a:rPr lang="it-IT" sz="1600" dirty="0"/>
              <a:t>VII dell’Inferno</a:t>
            </a:r>
          </a:p>
          <a:p>
            <a:r>
              <a:rPr lang="it-IT" sz="1600" dirty="0">
                <a:solidFill>
                  <a:srgbClr val="FFFF00"/>
                </a:solidFill>
              </a:rPr>
              <a:t>ASPETTO ESTERIORE: </a:t>
            </a:r>
            <a:r>
              <a:rPr lang="it-IT" sz="1600" dirty="0"/>
              <a:t>Pluto era rappresentato anche come un vecchio con una borsa in mano. Gli antichi lo rappresentavano obeso per l’intrinseca abbondanza, zoppo per la lentezza dell’accumulo, bendato o cieco per l'imparzialità e la casualità nel distribuire i suoi doni e alato per la rapidità del dispendio con cui </a:t>
            </a:r>
            <a:r>
              <a:rPr lang="it-IT" sz="1600" dirty="0" smtClean="0"/>
              <a:t>si</a:t>
            </a:r>
          </a:p>
          <a:p>
            <a:r>
              <a:rPr lang="it-IT" sz="1600" dirty="0" smtClean="0"/>
              <a:t>sperperano </a:t>
            </a:r>
            <a:r>
              <a:rPr lang="it-IT" sz="1600" dirty="0"/>
              <a:t>gli averi</a:t>
            </a:r>
          </a:p>
          <a:p>
            <a:r>
              <a:rPr lang="it-IT" sz="1600" dirty="0" smtClean="0">
                <a:solidFill>
                  <a:srgbClr val="FFFF00"/>
                </a:solidFill>
              </a:rPr>
              <a:t>VERSI</a:t>
            </a:r>
            <a:r>
              <a:rPr lang="it-IT" sz="1600" dirty="0">
                <a:solidFill>
                  <a:srgbClr val="FFFF00"/>
                </a:solidFill>
              </a:rPr>
              <a:t>:</a:t>
            </a:r>
            <a:r>
              <a:rPr lang="it-IT" sz="1600" dirty="0"/>
              <a:t>1-</a:t>
            </a:r>
            <a:r>
              <a:rPr lang="it-IT" sz="1600" dirty="0" smtClean="0"/>
              <a:t>15</a:t>
            </a:r>
          </a:p>
          <a:p>
            <a:r>
              <a:rPr lang="it-IT" sz="1600" dirty="0" smtClean="0"/>
              <a:t> </a:t>
            </a:r>
            <a:r>
              <a:rPr lang="it-IT" sz="1600" i="1" dirty="0" err="1"/>
              <a:t>Pape</a:t>
            </a:r>
            <a:r>
              <a:rPr lang="it-IT" sz="1600" i="1" dirty="0"/>
              <a:t> </a:t>
            </a:r>
            <a:r>
              <a:rPr lang="it-IT" sz="1600" i="1" dirty="0" err="1"/>
              <a:t>Satàn</a:t>
            </a:r>
            <a:r>
              <a:rPr lang="it-IT" sz="1600" i="1" dirty="0"/>
              <a:t>, </a:t>
            </a:r>
            <a:r>
              <a:rPr lang="it-IT" sz="1600" i="1" dirty="0" err="1"/>
              <a:t>pape</a:t>
            </a:r>
            <a:r>
              <a:rPr lang="it-IT" sz="1600" i="1" dirty="0"/>
              <a:t> </a:t>
            </a:r>
            <a:r>
              <a:rPr lang="it-IT" sz="1600" i="1" dirty="0" err="1"/>
              <a:t>Satàn</a:t>
            </a:r>
            <a:r>
              <a:rPr lang="it-IT" sz="1600" i="1" dirty="0"/>
              <a:t> </a:t>
            </a:r>
            <a:r>
              <a:rPr lang="it-IT" sz="1600" i="1" dirty="0" err="1"/>
              <a:t>aleppe</a:t>
            </a:r>
            <a:r>
              <a:rPr lang="it-IT" sz="1600" i="1" dirty="0"/>
              <a:t>!</a:t>
            </a:r>
            <a:r>
              <a:rPr lang="it-IT" sz="1600" dirty="0"/>
              <a:t>», </a:t>
            </a:r>
            <a:br>
              <a:rPr lang="it-IT" sz="1600" dirty="0"/>
            </a:br>
            <a:r>
              <a:rPr lang="it-IT" sz="1600" dirty="0"/>
              <a:t>cominciò Pluto con la voce chioccia; </a:t>
            </a:r>
            <a:br>
              <a:rPr lang="it-IT" sz="1600" dirty="0"/>
            </a:br>
            <a:r>
              <a:rPr lang="it-IT" sz="1600" dirty="0"/>
              <a:t>e quel savio gentil, che tutto seppe,                                </a:t>
            </a:r>
            <a:br>
              <a:rPr lang="it-IT" sz="1600" dirty="0"/>
            </a:br>
            <a:endParaRPr lang="it-IT" sz="1600" dirty="0" smtClean="0"/>
          </a:p>
          <a:p>
            <a:r>
              <a:rPr lang="it-IT" sz="1600" dirty="0" smtClean="0"/>
              <a:t>disse </a:t>
            </a:r>
            <a:r>
              <a:rPr lang="it-IT" sz="1600" dirty="0"/>
              <a:t>per confortarmi: «Non ti noccia </a:t>
            </a:r>
            <a:br>
              <a:rPr lang="it-IT" sz="1600" dirty="0"/>
            </a:br>
            <a:r>
              <a:rPr lang="it-IT" sz="1600" dirty="0" smtClean="0"/>
              <a:t>la </a:t>
            </a:r>
            <a:r>
              <a:rPr lang="it-IT" sz="1600" dirty="0"/>
              <a:t>tua paura; ché, </a:t>
            </a:r>
            <a:r>
              <a:rPr lang="it-IT" sz="1600" dirty="0" err="1"/>
              <a:t>poder</a:t>
            </a:r>
            <a:r>
              <a:rPr lang="it-IT" sz="1600" dirty="0"/>
              <a:t> ch’</a:t>
            </a:r>
            <a:r>
              <a:rPr lang="it-IT" sz="1600" dirty="0" err="1"/>
              <a:t>elli</a:t>
            </a:r>
            <a:r>
              <a:rPr lang="it-IT" sz="1600" dirty="0"/>
              <a:t> abbia, </a:t>
            </a:r>
            <a:br>
              <a:rPr lang="it-IT" sz="1600" dirty="0"/>
            </a:br>
            <a:r>
              <a:rPr lang="it-IT" sz="1600" dirty="0" smtClean="0"/>
              <a:t>non </a:t>
            </a:r>
            <a:r>
              <a:rPr lang="it-IT" sz="1600" dirty="0"/>
              <a:t>ci </a:t>
            </a:r>
            <a:r>
              <a:rPr lang="it-IT" sz="1600" dirty="0" err="1"/>
              <a:t>torrà</a:t>
            </a:r>
            <a:r>
              <a:rPr lang="it-IT" sz="1600" dirty="0"/>
              <a:t> lo scender questa roccia».                          </a:t>
            </a:r>
            <a:br>
              <a:rPr lang="it-IT" sz="1600" dirty="0"/>
            </a:br>
            <a:endParaRPr lang="it-IT" sz="1600" dirty="0" smtClean="0"/>
          </a:p>
          <a:p>
            <a:r>
              <a:rPr lang="it-IT" sz="1600" dirty="0" smtClean="0"/>
              <a:t>Poi </a:t>
            </a:r>
            <a:r>
              <a:rPr lang="it-IT" sz="1600" dirty="0"/>
              <a:t>si rivolse a quella ’</a:t>
            </a:r>
            <a:r>
              <a:rPr lang="it-IT" sz="1600" dirty="0" err="1"/>
              <a:t>nfiata</a:t>
            </a:r>
            <a:r>
              <a:rPr lang="it-IT" sz="1600" dirty="0"/>
              <a:t> labbia, </a:t>
            </a:r>
            <a:br>
              <a:rPr lang="it-IT" sz="1600" dirty="0"/>
            </a:br>
            <a:r>
              <a:rPr lang="it-IT" sz="1600" dirty="0"/>
              <a:t>e disse: «Taci, </a:t>
            </a:r>
            <a:r>
              <a:rPr lang="it-IT" sz="1600" dirty="0" err="1"/>
              <a:t>maladetto</a:t>
            </a:r>
            <a:r>
              <a:rPr lang="it-IT" sz="1600" dirty="0"/>
              <a:t> lupo! </a:t>
            </a:r>
            <a:br>
              <a:rPr lang="it-IT" sz="1600" dirty="0"/>
            </a:br>
            <a:r>
              <a:rPr lang="it-IT" sz="1600" dirty="0"/>
              <a:t>consuma dentro te con la tua rabbia.                             </a:t>
            </a:r>
            <a:br>
              <a:rPr lang="it-IT" sz="1600" dirty="0"/>
            </a:br>
            <a:r>
              <a:rPr lang="it-IT" sz="1600" dirty="0" smtClean="0">
                <a:solidFill>
                  <a:srgbClr val="FFFF00"/>
                </a:solidFill>
              </a:rPr>
              <a:t>STORIA: </a:t>
            </a:r>
            <a:r>
              <a:rPr lang="it-IT" sz="1600" dirty="0"/>
              <a:t>Era figlio di </a:t>
            </a:r>
            <a:r>
              <a:rPr lang="it-IT" sz="1600" dirty="0" smtClean="0"/>
              <a:t>Demetra e </a:t>
            </a:r>
            <a:r>
              <a:rPr lang="it-IT" sz="1600" u="sng" dirty="0" err="1" smtClean="0"/>
              <a:t>lasione</a:t>
            </a:r>
            <a:r>
              <a:rPr lang="it-IT" sz="1600" dirty="0" smtClean="0"/>
              <a:t>, </a:t>
            </a:r>
            <a:r>
              <a:rPr lang="it-IT" sz="1600" dirty="0"/>
              <a:t>nipote </a:t>
            </a:r>
            <a:r>
              <a:rPr lang="it-IT" sz="1600" dirty="0" smtClean="0"/>
              <a:t>di </a:t>
            </a:r>
            <a:r>
              <a:rPr lang="it-IT" sz="1600" u="sng" dirty="0" smtClean="0"/>
              <a:t>Dardano</a:t>
            </a:r>
            <a:r>
              <a:rPr lang="it-IT" sz="1600" dirty="0" smtClean="0"/>
              <a:t> </a:t>
            </a:r>
            <a:r>
              <a:rPr lang="it-IT" sz="1600" dirty="0"/>
              <a:t>fondatore di </a:t>
            </a:r>
            <a:r>
              <a:rPr lang="it-IT" sz="1600" u="sng" dirty="0" smtClean="0"/>
              <a:t>Troia.</a:t>
            </a:r>
            <a:r>
              <a:rPr lang="it-IT" sz="1600" u="sng" baseline="30000" dirty="0" smtClean="0"/>
              <a:t> </a:t>
            </a:r>
            <a:r>
              <a:rPr lang="it-IT" sz="1600" dirty="0" smtClean="0"/>
              <a:t>La </a:t>
            </a:r>
            <a:r>
              <a:rPr lang="it-IT" sz="1600" dirty="0"/>
              <a:t>sua figura, dapprima legata alla prosperità dei campi, si estese ad ogni forma di benessere, accrescendo il suo valore augurale. Quale dio agrario, era legato alle ricchezze minerarie e al sottosuolo in generale, quindi spesso confuso e identificato con </a:t>
            </a:r>
            <a:r>
              <a:rPr lang="it-IT" sz="1600" dirty="0" smtClean="0"/>
              <a:t>Plutone (</a:t>
            </a:r>
            <a:r>
              <a:rPr lang="it-IT" sz="1600" dirty="0"/>
              <a:t>divinità degli inferi corrispondente ad </a:t>
            </a:r>
            <a:r>
              <a:rPr lang="it-IT" sz="1600" u="sng" dirty="0" smtClean="0"/>
              <a:t>Ade</a:t>
            </a:r>
            <a:r>
              <a:rPr lang="it-IT" sz="1600" dirty="0" smtClean="0"/>
              <a:t>), </a:t>
            </a:r>
            <a:r>
              <a:rPr lang="it-IT" sz="1600" dirty="0"/>
              <a:t>in particolar modo col diffondersi dei </a:t>
            </a:r>
            <a:r>
              <a:rPr lang="it-IT" sz="1600" dirty="0" smtClean="0"/>
              <a:t>Misteri </a:t>
            </a:r>
            <a:r>
              <a:rPr lang="it-IT" sz="1600" dirty="0" err="1" smtClean="0"/>
              <a:t>Elusini</a:t>
            </a:r>
            <a:r>
              <a:rPr lang="it-IT" sz="1600" dirty="0" smtClean="0"/>
              <a:t>. </a:t>
            </a:r>
            <a:r>
              <a:rPr lang="it-IT" sz="1600" dirty="0"/>
              <a:t>Già </a:t>
            </a:r>
            <a:r>
              <a:rPr lang="it-IT" sz="1600" dirty="0" smtClean="0"/>
              <a:t>presso i Romani si </a:t>
            </a:r>
            <a:r>
              <a:rPr lang="it-IT" sz="1600" dirty="0"/>
              <a:t>trovano ben pochi riferimenti diretti a Pluto, perlopiù identificandolo </a:t>
            </a:r>
            <a:r>
              <a:rPr lang="it-IT" sz="1600" dirty="0" smtClean="0"/>
              <a:t>con Dite, </a:t>
            </a:r>
            <a:r>
              <a:rPr lang="it-IT" sz="1600" dirty="0"/>
              <a:t>anch'esso poi confluito in Plutone.                             </a:t>
            </a:r>
          </a:p>
        </p:txBody>
      </p:sp>
      <p:pic>
        <p:nvPicPr>
          <p:cNvPr id="7" name="Immagine 6" descr="Pluto_dor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45" y="2304833"/>
            <a:ext cx="4353089" cy="2611853"/>
          </a:xfrm>
          <a:prstGeom prst="rect">
            <a:avLst/>
          </a:prstGeom>
        </p:spPr>
      </p:pic>
    </p:spTree>
    <p:extLst>
      <p:ext uri="{BB962C8B-B14F-4D97-AF65-F5344CB8AC3E}">
        <p14:creationId xmlns:p14="http://schemas.microsoft.com/office/powerpoint/2010/main" val="2362648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1000"/>
                                        <p:tgtEl>
                                          <p:spTgt spid="6">
                                            <p:txEl>
                                              <p:pRg st="9" end="9"/>
                                            </p:txEl>
                                          </p:spTgt>
                                        </p:tgtEl>
                                      </p:cBhvr>
                                    </p:animEffect>
                                    <p:anim calcmode="lin" valueType="num">
                                      <p:cBhvr>
                                        <p:cTn id="4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4213" y="520880"/>
            <a:ext cx="4572000" cy="5724645"/>
          </a:xfrm>
          <a:prstGeom prst="rect">
            <a:avLst/>
          </a:prstGeom>
        </p:spPr>
        <p:txBody>
          <a:bodyPr>
            <a:spAutoFit/>
          </a:bodyPr>
          <a:lstStyle/>
          <a:p>
            <a:pPr algn="ctr"/>
            <a:r>
              <a:rPr lang="it-IT" sz="2400" dirty="0" smtClean="0">
                <a:solidFill>
                  <a:srgbClr val="FFFF00"/>
                </a:solidFill>
              </a:rPr>
              <a:t>LE FURIE</a:t>
            </a:r>
          </a:p>
          <a:p>
            <a:endParaRPr lang="it-IT" dirty="0"/>
          </a:p>
          <a:p>
            <a:r>
              <a:rPr lang="it-IT" dirty="0" smtClean="0">
                <a:solidFill>
                  <a:srgbClr val="FFFF00"/>
                </a:solidFill>
              </a:rPr>
              <a:t>NOME</a:t>
            </a:r>
            <a:r>
              <a:rPr lang="it-IT" dirty="0">
                <a:solidFill>
                  <a:srgbClr val="FFFF00"/>
                </a:solidFill>
              </a:rPr>
              <a:t>: </a:t>
            </a:r>
            <a:r>
              <a:rPr lang="it-IT" dirty="0"/>
              <a:t>furie: Megera, Aletto, </a:t>
            </a:r>
            <a:r>
              <a:rPr lang="it-IT" dirty="0" err="1"/>
              <a:t>Tisifone</a:t>
            </a:r>
            <a:r>
              <a:rPr lang="it-IT" dirty="0"/>
              <a:t> </a:t>
            </a:r>
          </a:p>
          <a:p>
            <a:r>
              <a:rPr lang="it-IT" dirty="0">
                <a:solidFill>
                  <a:srgbClr val="FFFF00"/>
                </a:solidFill>
              </a:rPr>
              <a:t>LUOGO: </a:t>
            </a:r>
            <a:r>
              <a:rPr lang="it-IT" dirty="0"/>
              <a:t>città di dite</a:t>
            </a:r>
          </a:p>
          <a:p>
            <a:r>
              <a:rPr lang="it-IT" dirty="0">
                <a:solidFill>
                  <a:srgbClr val="FFFF00"/>
                </a:solidFill>
              </a:rPr>
              <a:t>CANTO: </a:t>
            </a:r>
            <a:r>
              <a:rPr lang="it-IT" dirty="0"/>
              <a:t>canto IV</a:t>
            </a:r>
          </a:p>
          <a:p>
            <a:r>
              <a:rPr lang="it-IT" dirty="0">
                <a:solidFill>
                  <a:srgbClr val="FFFF00"/>
                </a:solidFill>
              </a:rPr>
              <a:t>VERSO: </a:t>
            </a:r>
            <a:r>
              <a:rPr lang="it-IT" dirty="0"/>
              <a:t>45</a:t>
            </a:r>
          </a:p>
          <a:p>
            <a:r>
              <a:rPr lang="it-IT" dirty="0"/>
              <a:t>"Guarda", mi disse, "le feroci Erine.45</a:t>
            </a:r>
            <a:br>
              <a:rPr lang="it-IT" dirty="0"/>
            </a:br>
            <a:r>
              <a:rPr lang="it-IT" dirty="0"/>
              <a:t/>
            </a:r>
            <a:br>
              <a:rPr lang="it-IT" dirty="0"/>
            </a:br>
            <a:r>
              <a:rPr lang="it-IT" dirty="0"/>
              <a:t>Quest’è Megera dal sinistro canto;</a:t>
            </a:r>
            <a:br>
              <a:rPr lang="it-IT" dirty="0"/>
            </a:br>
            <a:r>
              <a:rPr lang="it-IT" dirty="0"/>
              <a:t>quella che piange dal destro è Aletto;</a:t>
            </a:r>
            <a:br>
              <a:rPr lang="it-IT" dirty="0"/>
            </a:br>
            <a:r>
              <a:rPr lang="it-IT" dirty="0" err="1"/>
              <a:t>Tesifón</a:t>
            </a:r>
            <a:r>
              <a:rPr lang="it-IT" dirty="0"/>
              <a:t> è nel mezzo"; e tacque a tanto.</a:t>
            </a:r>
          </a:p>
          <a:p>
            <a:r>
              <a:rPr lang="it-IT" dirty="0">
                <a:solidFill>
                  <a:srgbClr val="FFFF00"/>
                </a:solidFill>
              </a:rPr>
              <a:t> </a:t>
            </a:r>
          </a:p>
          <a:p>
            <a:r>
              <a:rPr lang="it-IT" dirty="0">
                <a:solidFill>
                  <a:srgbClr val="FFFF00"/>
                </a:solidFill>
              </a:rPr>
              <a:t>ASPETTO ESTERIORE: </a:t>
            </a:r>
            <a:r>
              <a:rPr lang="it-IT" dirty="0"/>
              <a:t>sono tre, hanno aspetti femminili e sono vestite da serpenti</a:t>
            </a:r>
          </a:p>
          <a:p>
            <a:r>
              <a:rPr lang="it-IT" dirty="0">
                <a:solidFill>
                  <a:srgbClr val="FFFF00"/>
                </a:solidFill>
              </a:rPr>
              <a:t>STORIA: </a:t>
            </a:r>
            <a:r>
              <a:rPr lang="it-IT" dirty="0"/>
              <a:t>prima di far parte della divina commedia facevano parte della                                                                                    mitologia greca ed erano al servizio di </a:t>
            </a:r>
            <a:r>
              <a:rPr lang="it-IT" dirty="0" err="1"/>
              <a:t>ade</a:t>
            </a:r>
            <a:r>
              <a:rPr lang="it-IT" dirty="0"/>
              <a:t> e rappresentavano i sensi di                                                                   colpa</a:t>
            </a:r>
          </a:p>
          <a:p>
            <a:r>
              <a:rPr lang="it-IT" dirty="0"/>
              <a:t> </a:t>
            </a:r>
          </a:p>
        </p:txBody>
      </p:sp>
      <p:pic>
        <p:nvPicPr>
          <p:cNvPr id="4" name="Immagin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2087" y="1518757"/>
            <a:ext cx="3070080" cy="3295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1796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
                                            <p:txEl>
                                              <p:pRg st="8" end="8"/>
                                            </p:tx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p:cTn id="55"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
                                            <p:txEl>
                                              <p:pRg st="9" end="9"/>
                                            </p:txEl>
                                          </p:spTgt>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p:cTn id="61"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80">
                                          <p:stCondLst>
                                            <p:cond delay="0"/>
                                          </p:stCondLst>
                                        </p:cTn>
                                        <p:tgtEl>
                                          <p:spTgt spid="4"/>
                                        </p:tgtEl>
                                      </p:cBhvr>
                                    </p:animEffect>
                                    <p:anim calcmode="lin" valueType="num">
                                      <p:cBhvr>
                                        <p:cTn id="7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tgtEl>
                                      </p:cBhvr>
                                      <p:to x="100000" y="60000"/>
                                    </p:animScale>
                                    <p:animScale>
                                      <p:cBhvr>
                                        <p:cTn id="76" dur="166" decel="50000">
                                          <p:stCondLst>
                                            <p:cond delay="676"/>
                                          </p:stCondLst>
                                        </p:cTn>
                                        <p:tgtEl>
                                          <p:spTgt spid="4"/>
                                        </p:tgtEl>
                                      </p:cBhvr>
                                      <p:to x="100000" y="100000"/>
                                    </p:animScale>
                                    <p:animScale>
                                      <p:cBhvr>
                                        <p:cTn id="77" dur="26">
                                          <p:stCondLst>
                                            <p:cond delay="1312"/>
                                          </p:stCondLst>
                                        </p:cTn>
                                        <p:tgtEl>
                                          <p:spTgt spid="4"/>
                                        </p:tgtEl>
                                      </p:cBhvr>
                                      <p:to x="100000" y="80000"/>
                                    </p:animScale>
                                    <p:animScale>
                                      <p:cBhvr>
                                        <p:cTn id="78" dur="166" decel="50000">
                                          <p:stCondLst>
                                            <p:cond delay="1338"/>
                                          </p:stCondLst>
                                        </p:cTn>
                                        <p:tgtEl>
                                          <p:spTgt spid="4"/>
                                        </p:tgtEl>
                                      </p:cBhvr>
                                      <p:to x="100000" y="100000"/>
                                    </p:animScale>
                                    <p:animScale>
                                      <p:cBhvr>
                                        <p:cTn id="79" dur="26">
                                          <p:stCondLst>
                                            <p:cond delay="1642"/>
                                          </p:stCondLst>
                                        </p:cTn>
                                        <p:tgtEl>
                                          <p:spTgt spid="4"/>
                                        </p:tgtEl>
                                      </p:cBhvr>
                                      <p:to x="100000" y="90000"/>
                                    </p:animScale>
                                    <p:animScale>
                                      <p:cBhvr>
                                        <p:cTn id="80" dur="166" decel="50000">
                                          <p:stCondLst>
                                            <p:cond delay="1668"/>
                                          </p:stCondLst>
                                        </p:cTn>
                                        <p:tgtEl>
                                          <p:spTgt spid="4"/>
                                        </p:tgtEl>
                                      </p:cBhvr>
                                      <p:to x="100000" y="100000"/>
                                    </p:animScale>
                                    <p:animScale>
                                      <p:cBhvr>
                                        <p:cTn id="81" dur="26">
                                          <p:stCondLst>
                                            <p:cond delay="1808"/>
                                          </p:stCondLst>
                                        </p:cTn>
                                        <p:tgtEl>
                                          <p:spTgt spid="4"/>
                                        </p:tgtEl>
                                      </p:cBhvr>
                                      <p:to x="100000" y="95000"/>
                                    </p:animScale>
                                    <p:animScale>
                                      <p:cBhvr>
                                        <p:cTn id="8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6338857" cy="1055346"/>
          </a:xfrm>
        </p:spPr>
        <p:txBody>
          <a:bodyPr>
            <a:normAutofit/>
          </a:bodyPr>
          <a:lstStyle/>
          <a:p>
            <a:r>
              <a:rPr lang="it-IT" sz="2400" dirty="0" smtClean="0">
                <a:solidFill>
                  <a:srgbClr val="FFFF00"/>
                </a:solidFill>
              </a:rPr>
              <a:t>MINOSSE</a:t>
            </a:r>
            <a:endParaRPr lang="it-IT" sz="2400" dirty="0">
              <a:solidFill>
                <a:srgbClr val="FFFF00"/>
              </a:solidFill>
            </a:endParaRPr>
          </a:p>
        </p:txBody>
      </p:sp>
      <p:sp>
        <p:nvSpPr>
          <p:cNvPr id="4" name="Rettangolo 3"/>
          <p:cNvSpPr/>
          <p:nvPr/>
        </p:nvSpPr>
        <p:spPr>
          <a:xfrm>
            <a:off x="303817" y="1506326"/>
            <a:ext cx="4572000" cy="3416320"/>
          </a:xfrm>
          <a:prstGeom prst="rect">
            <a:avLst/>
          </a:prstGeom>
        </p:spPr>
        <p:txBody>
          <a:bodyPr>
            <a:spAutoFit/>
          </a:bodyPr>
          <a:lstStyle/>
          <a:p>
            <a:r>
              <a:rPr lang="it-IT" dirty="0">
                <a:solidFill>
                  <a:srgbClr val="FFFF00"/>
                </a:solidFill>
              </a:rPr>
              <a:t>N</a:t>
            </a:r>
            <a:r>
              <a:rPr lang="it-IT" dirty="0" smtClean="0">
                <a:solidFill>
                  <a:srgbClr val="FFFF00"/>
                </a:solidFill>
              </a:rPr>
              <a:t>ome</a:t>
            </a:r>
            <a:r>
              <a:rPr lang="it-IT" dirty="0">
                <a:solidFill>
                  <a:srgbClr val="FFFF00"/>
                </a:solidFill>
              </a:rPr>
              <a:t>: </a:t>
            </a:r>
            <a:r>
              <a:rPr lang="it-IT" dirty="0"/>
              <a:t>Minosse</a:t>
            </a:r>
          </a:p>
          <a:p>
            <a:r>
              <a:rPr lang="it-IT" dirty="0">
                <a:solidFill>
                  <a:srgbClr val="FFFF00"/>
                </a:solidFill>
              </a:rPr>
              <a:t>L</a:t>
            </a:r>
            <a:r>
              <a:rPr lang="it-IT" dirty="0" smtClean="0">
                <a:solidFill>
                  <a:srgbClr val="FFFF00"/>
                </a:solidFill>
              </a:rPr>
              <a:t>uogo</a:t>
            </a:r>
            <a:r>
              <a:rPr lang="it-IT" dirty="0">
                <a:solidFill>
                  <a:srgbClr val="FFFF00"/>
                </a:solidFill>
              </a:rPr>
              <a:t>: </a:t>
            </a:r>
            <a:r>
              <a:rPr lang="it-IT" dirty="0"/>
              <a:t>II cerchio</a:t>
            </a:r>
          </a:p>
          <a:p>
            <a:r>
              <a:rPr lang="it-IT" dirty="0">
                <a:solidFill>
                  <a:srgbClr val="FFFF00"/>
                </a:solidFill>
              </a:rPr>
              <a:t>C</a:t>
            </a:r>
            <a:r>
              <a:rPr lang="it-IT" dirty="0" smtClean="0">
                <a:solidFill>
                  <a:srgbClr val="FFFF00"/>
                </a:solidFill>
              </a:rPr>
              <a:t>anto</a:t>
            </a:r>
            <a:r>
              <a:rPr lang="it-IT" dirty="0">
                <a:solidFill>
                  <a:srgbClr val="FFFF00"/>
                </a:solidFill>
              </a:rPr>
              <a:t>: </a:t>
            </a:r>
            <a:r>
              <a:rPr lang="it-IT" dirty="0"/>
              <a:t>V canto</a:t>
            </a:r>
          </a:p>
          <a:p>
            <a:r>
              <a:rPr lang="it-IT" dirty="0"/>
              <a:t>aspetto esteriore: Grande e con una lunga coda</a:t>
            </a:r>
          </a:p>
          <a:p>
            <a:r>
              <a:rPr lang="it-IT" dirty="0">
                <a:solidFill>
                  <a:srgbClr val="FFFF00"/>
                </a:solidFill>
              </a:rPr>
              <a:t>V</a:t>
            </a:r>
            <a:r>
              <a:rPr lang="it-IT" dirty="0" smtClean="0">
                <a:solidFill>
                  <a:srgbClr val="FFFF00"/>
                </a:solidFill>
              </a:rPr>
              <a:t>ersi</a:t>
            </a:r>
            <a:r>
              <a:rPr lang="it-IT" dirty="0">
                <a:solidFill>
                  <a:srgbClr val="FFFF00"/>
                </a:solidFill>
              </a:rPr>
              <a:t>: </a:t>
            </a:r>
            <a:r>
              <a:rPr lang="it-IT" dirty="0"/>
              <a:t>1-24</a:t>
            </a:r>
          </a:p>
          <a:p>
            <a:r>
              <a:rPr lang="it-IT" dirty="0">
                <a:solidFill>
                  <a:srgbClr val="FFFF00"/>
                </a:solidFill>
              </a:rPr>
              <a:t>S</a:t>
            </a:r>
            <a:r>
              <a:rPr lang="it-IT" smtClean="0">
                <a:solidFill>
                  <a:srgbClr val="FFFF00"/>
                </a:solidFill>
              </a:rPr>
              <a:t>toria</a:t>
            </a:r>
            <a:r>
              <a:rPr lang="it-IT" dirty="0">
                <a:solidFill>
                  <a:srgbClr val="FFFF00"/>
                </a:solidFill>
              </a:rPr>
              <a:t>: </a:t>
            </a:r>
            <a:r>
              <a:rPr lang="it-IT" dirty="0"/>
              <a:t>Figlio di Giove ed Europa, leggendario re e legislatore di Creta, Già nell'antichità era diventato il giudice delle anime nell'Ade e Omero ne dà una rappresentazione maestosa nel Libro XI dell'Odissea, come Virgilio nel Libro VI dell'Eneide.</a:t>
            </a:r>
          </a:p>
        </p:txBody>
      </p:sp>
      <p:pic>
        <p:nvPicPr>
          <p:cNvPr id="5" name="image1.png"/>
          <p:cNvPicPr/>
          <p:nvPr/>
        </p:nvPicPr>
        <p:blipFill>
          <a:blip r:embed="rId2"/>
          <a:srcRect/>
          <a:stretch>
            <a:fillRect/>
          </a:stretch>
        </p:blipFill>
        <p:spPr>
          <a:xfrm>
            <a:off x="5895975" y="1612800"/>
            <a:ext cx="2647950" cy="4095750"/>
          </a:xfrm>
          <a:prstGeom prst="rect">
            <a:avLst/>
          </a:prstGeom>
          <a:ln/>
        </p:spPr>
      </p:pic>
    </p:spTree>
    <p:extLst>
      <p:ext uri="{BB962C8B-B14F-4D97-AF65-F5344CB8AC3E}">
        <p14:creationId xmlns:p14="http://schemas.microsoft.com/office/powerpoint/2010/main" val="91358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84345" y="0"/>
            <a:ext cx="5793970" cy="3508653"/>
          </a:xfrm>
          <a:prstGeom prst="rect">
            <a:avLst/>
          </a:prstGeom>
        </p:spPr>
        <p:txBody>
          <a:bodyPr wrap="square">
            <a:spAutoFit/>
          </a:bodyPr>
          <a:lstStyle/>
          <a:p>
            <a:pPr algn="ctr"/>
            <a:r>
              <a:rPr lang="it-IT" sz="2400" dirty="0" smtClean="0">
                <a:solidFill>
                  <a:srgbClr val="FFFF00"/>
                </a:solidFill>
              </a:rPr>
              <a:t>MEDUSA</a:t>
            </a:r>
          </a:p>
          <a:p>
            <a:endParaRPr lang="it-IT" dirty="0"/>
          </a:p>
          <a:p>
            <a:r>
              <a:rPr lang="it-IT" dirty="0" smtClean="0">
                <a:solidFill>
                  <a:srgbClr val="FFFF00"/>
                </a:solidFill>
              </a:rPr>
              <a:t>NOME</a:t>
            </a:r>
            <a:r>
              <a:rPr lang="it-IT" dirty="0">
                <a:solidFill>
                  <a:srgbClr val="FFFF00"/>
                </a:solidFill>
              </a:rPr>
              <a:t>: </a:t>
            </a:r>
            <a:r>
              <a:rPr lang="it-IT" dirty="0"/>
              <a:t>Medusa</a:t>
            </a:r>
          </a:p>
          <a:p>
            <a:r>
              <a:rPr lang="it-IT" dirty="0">
                <a:solidFill>
                  <a:srgbClr val="FFFF00"/>
                </a:solidFill>
              </a:rPr>
              <a:t>LUOGO: </a:t>
            </a:r>
            <a:r>
              <a:rPr lang="it-IT" dirty="0"/>
              <a:t>città di dite</a:t>
            </a:r>
          </a:p>
          <a:p>
            <a:r>
              <a:rPr lang="it-IT" dirty="0">
                <a:solidFill>
                  <a:srgbClr val="FFFF00"/>
                </a:solidFill>
              </a:rPr>
              <a:t> CANTO: </a:t>
            </a:r>
            <a:r>
              <a:rPr lang="it-IT" dirty="0"/>
              <a:t>canto IV</a:t>
            </a:r>
          </a:p>
          <a:p>
            <a:r>
              <a:rPr lang="it-IT" dirty="0">
                <a:solidFill>
                  <a:srgbClr val="FFFF00"/>
                </a:solidFill>
              </a:rPr>
              <a:t>VERSO: </a:t>
            </a:r>
            <a:r>
              <a:rPr lang="it-IT" dirty="0"/>
              <a:t>52</a:t>
            </a:r>
          </a:p>
          <a:p>
            <a:r>
              <a:rPr lang="it-IT" dirty="0"/>
              <a:t>"Vegna Medusa: sì ’l </a:t>
            </a:r>
            <a:r>
              <a:rPr lang="it-IT" dirty="0" err="1"/>
              <a:t>farem</a:t>
            </a:r>
            <a:r>
              <a:rPr lang="it-IT" dirty="0"/>
              <a:t> di smalto",</a:t>
            </a:r>
            <a:br>
              <a:rPr lang="it-IT" dirty="0"/>
            </a:br>
            <a:r>
              <a:rPr lang="it-IT" dirty="0" err="1"/>
              <a:t>dicevan</a:t>
            </a:r>
            <a:r>
              <a:rPr lang="it-IT" dirty="0"/>
              <a:t> tutte riguardando in giuso;</a:t>
            </a:r>
            <a:br>
              <a:rPr lang="it-IT" dirty="0"/>
            </a:br>
            <a:r>
              <a:rPr lang="it-IT" dirty="0"/>
              <a:t>"mal non vengiammo in </a:t>
            </a:r>
            <a:r>
              <a:rPr lang="it-IT" dirty="0" err="1"/>
              <a:t>Tesëo</a:t>
            </a:r>
            <a:r>
              <a:rPr lang="it-IT" dirty="0"/>
              <a:t> l’assalto".</a:t>
            </a:r>
            <a:br>
              <a:rPr lang="it-IT" dirty="0"/>
            </a:br>
            <a:endParaRPr lang="it-IT" dirty="0" smtClean="0"/>
          </a:p>
          <a:p>
            <a:r>
              <a:rPr lang="it-IT" dirty="0" smtClean="0"/>
              <a:t>"</a:t>
            </a:r>
            <a:r>
              <a:rPr lang="it-IT" dirty="0"/>
              <a:t>Volgiti ’</a:t>
            </a:r>
            <a:r>
              <a:rPr lang="it-IT" dirty="0" err="1"/>
              <a:t>n</a:t>
            </a:r>
            <a:r>
              <a:rPr lang="it-IT" dirty="0"/>
              <a:t> dietro e </a:t>
            </a:r>
            <a:r>
              <a:rPr lang="it-IT" dirty="0" err="1"/>
              <a:t>tien</a:t>
            </a:r>
            <a:r>
              <a:rPr lang="it-IT" dirty="0"/>
              <a:t> lo viso chiuso;</a:t>
            </a:r>
            <a:br>
              <a:rPr lang="it-IT" dirty="0"/>
            </a:br>
            <a:endParaRPr lang="it-IT" dirty="0"/>
          </a:p>
        </p:txBody>
      </p:sp>
      <p:sp>
        <p:nvSpPr>
          <p:cNvPr id="5" name="Rettangolo 4"/>
          <p:cNvSpPr/>
          <p:nvPr/>
        </p:nvSpPr>
        <p:spPr>
          <a:xfrm>
            <a:off x="844411" y="3181955"/>
            <a:ext cx="4572000" cy="3139321"/>
          </a:xfrm>
          <a:prstGeom prst="rect">
            <a:avLst/>
          </a:prstGeom>
        </p:spPr>
        <p:txBody>
          <a:bodyPr>
            <a:spAutoFit/>
          </a:bodyPr>
          <a:lstStyle/>
          <a:p>
            <a:r>
              <a:rPr lang="it-IT" dirty="0"/>
              <a:t>ché se ’l </a:t>
            </a:r>
            <a:r>
              <a:rPr lang="it-IT" dirty="0" err="1"/>
              <a:t>Gorgón</a:t>
            </a:r>
            <a:r>
              <a:rPr lang="it-IT" dirty="0"/>
              <a:t> si mostra e tu ’l vedessi,</a:t>
            </a:r>
            <a:br>
              <a:rPr lang="it-IT" dirty="0"/>
            </a:br>
            <a:r>
              <a:rPr lang="it-IT" dirty="0"/>
              <a:t>nulla sarebbe di tornar mai suso"</a:t>
            </a:r>
            <a:r>
              <a:rPr lang="it-IT" dirty="0" smtClean="0"/>
              <a:t>.</a:t>
            </a:r>
          </a:p>
          <a:p>
            <a:endParaRPr lang="it-IT" dirty="0"/>
          </a:p>
          <a:p>
            <a:r>
              <a:rPr lang="it-IT" dirty="0">
                <a:solidFill>
                  <a:srgbClr val="FFFF00"/>
                </a:solidFill>
              </a:rPr>
              <a:t>ASPETTO ESTERIORE: </a:t>
            </a:r>
            <a:r>
              <a:rPr lang="it-IT" dirty="0"/>
              <a:t>dante non vede medusa perché i suoi occhi furono coperti dalle mani di Virgilio</a:t>
            </a:r>
          </a:p>
          <a:p>
            <a:r>
              <a:rPr lang="it-IT" dirty="0">
                <a:solidFill>
                  <a:srgbClr val="FFFF00"/>
                </a:solidFill>
              </a:rPr>
              <a:t>STORIA: </a:t>
            </a:r>
            <a:r>
              <a:rPr lang="it-IT" dirty="0"/>
              <a:t>prima di far parte della divina commedia facevano parte della                                                                                    mitologia greca. era una delle tre gorgoni ma l’unica a riuscire a                                                                        pietrificare con lo sguardo.</a:t>
            </a:r>
          </a:p>
        </p:txBody>
      </p:sp>
      <p:pic>
        <p:nvPicPr>
          <p:cNvPr id="6" name="Immagine 5" descr="Picture"/>
          <p:cNvPicPr/>
          <p:nvPr/>
        </p:nvPicPr>
        <p:blipFill>
          <a:blip r:embed="rId2">
            <a:extLst>
              <a:ext uri="{28A0092B-C50C-407E-A947-70E740481C1C}">
                <a14:useLocalDpi xmlns:a14="http://schemas.microsoft.com/office/drawing/2010/main" val="0"/>
              </a:ext>
            </a:extLst>
          </a:blip>
          <a:srcRect/>
          <a:stretch>
            <a:fillRect/>
          </a:stretch>
        </p:blipFill>
        <p:spPr bwMode="auto">
          <a:xfrm>
            <a:off x="5570867" y="1759011"/>
            <a:ext cx="3456219" cy="3256853"/>
          </a:xfrm>
          <a:prstGeom prst="rect">
            <a:avLst/>
          </a:prstGeom>
          <a:noFill/>
          <a:ln>
            <a:noFill/>
          </a:ln>
        </p:spPr>
      </p:pic>
    </p:spTree>
    <p:extLst>
      <p:ext uri="{BB962C8B-B14F-4D97-AF65-F5344CB8AC3E}">
        <p14:creationId xmlns:p14="http://schemas.microsoft.com/office/powerpoint/2010/main" val="1789171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1375" y="417913"/>
            <a:ext cx="4572000" cy="5724645"/>
          </a:xfrm>
          <a:prstGeom prst="rect">
            <a:avLst/>
          </a:prstGeom>
        </p:spPr>
        <p:txBody>
          <a:bodyPr>
            <a:spAutoFit/>
          </a:bodyPr>
          <a:lstStyle/>
          <a:p>
            <a:pPr algn="ctr"/>
            <a:r>
              <a:rPr lang="it-IT" dirty="0" smtClean="0"/>
              <a:t>     </a:t>
            </a:r>
            <a:r>
              <a:rPr lang="it-IT" dirty="0" smtClean="0">
                <a:solidFill>
                  <a:srgbClr val="FFFF00"/>
                </a:solidFill>
              </a:rPr>
              <a:t>           </a:t>
            </a:r>
            <a:r>
              <a:rPr lang="it-IT" sz="2400" dirty="0" smtClean="0">
                <a:solidFill>
                  <a:srgbClr val="FFFF00"/>
                </a:solidFill>
              </a:rPr>
              <a:t>FLEGIAS</a:t>
            </a:r>
          </a:p>
          <a:p>
            <a:endParaRPr lang="it-IT" dirty="0"/>
          </a:p>
          <a:p>
            <a:r>
              <a:rPr lang="it-IT" dirty="0" smtClean="0">
                <a:solidFill>
                  <a:srgbClr val="FFFF00"/>
                </a:solidFill>
              </a:rPr>
              <a:t>Nome</a:t>
            </a:r>
            <a:r>
              <a:rPr lang="it-IT" dirty="0">
                <a:solidFill>
                  <a:srgbClr val="FFFF00"/>
                </a:solidFill>
              </a:rPr>
              <a:t>: </a:t>
            </a:r>
            <a:r>
              <a:rPr lang="it-IT" dirty="0" err="1"/>
              <a:t>Flegias</a:t>
            </a:r>
            <a:endParaRPr lang="it-IT" dirty="0"/>
          </a:p>
          <a:p>
            <a:r>
              <a:rPr lang="it-IT" dirty="0">
                <a:solidFill>
                  <a:srgbClr val="FFFF00"/>
                </a:solidFill>
              </a:rPr>
              <a:t>Luogo: </a:t>
            </a:r>
            <a:r>
              <a:rPr lang="it-IT" dirty="0"/>
              <a:t>V cerchio, Fiume </a:t>
            </a:r>
            <a:r>
              <a:rPr lang="it-IT" dirty="0" err="1"/>
              <a:t>Stige</a:t>
            </a:r>
            <a:endParaRPr lang="it-IT" dirty="0"/>
          </a:p>
          <a:p>
            <a:r>
              <a:rPr lang="it-IT" dirty="0">
                <a:solidFill>
                  <a:srgbClr val="FFFF00"/>
                </a:solidFill>
              </a:rPr>
              <a:t>Canto: </a:t>
            </a:r>
            <a:r>
              <a:rPr lang="it-IT" dirty="0"/>
              <a:t>VIII dell’inferno</a:t>
            </a:r>
          </a:p>
          <a:p>
            <a:r>
              <a:rPr lang="it-IT" dirty="0">
                <a:solidFill>
                  <a:srgbClr val="FFFF00"/>
                </a:solidFill>
              </a:rPr>
              <a:t>Aspetto</a:t>
            </a:r>
            <a:r>
              <a:rPr lang="it-IT" dirty="0" smtClean="0">
                <a:solidFill>
                  <a:srgbClr val="FFFF00"/>
                </a:solidFill>
              </a:rPr>
              <a:t>:</a:t>
            </a:r>
            <a:r>
              <a:rPr lang="it-IT" dirty="0"/>
              <a:t> E’ un uomo vecchio, con tanta barba bianca e con molta ira dentro </a:t>
            </a:r>
          </a:p>
          <a:p>
            <a:r>
              <a:rPr lang="it-IT" dirty="0">
                <a:solidFill>
                  <a:srgbClr val="FFFF00"/>
                </a:solidFill>
              </a:rPr>
              <a:t>Versi: </a:t>
            </a:r>
            <a:r>
              <a:rPr lang="it-IT" dirty="0"/>
              <a:t>1-9</a:t>
            </a:r>
          </a:p>
          <a:p>
            <a:r>
              <a:rPr lang="it-IT" dirty="0">
                <a:solidFill>
                  <a:srgbClr val="FFFF00"/>
                </a:solidFill>
              </a:rPr>
              <a:t>Storia:  </a:t>
            </a:r>
            <a:r>
              <a:rPr lang="it-IT" dirty="0" err="1"/>
              <a:t>Flegias</a:t>
            </a:r>
            <a:r>
              <a:rPr lang="it-IT" dirty="0"/>
              <a:t> è uno dei personaggi della mitologia classica passati nell'inferno cristiano di Dante e collocati poi come guardiani dei vari cerchi, trasformati in esseri demoniaci sulla traccia dell'interpretazione </a:t>
            </a:r>
            <a:r>
              <a:rPr lang="it-IT" dirty="0" err="1"/>
              <a:t>figuraledei</a:t>
            </a:r>
            <a:r>
              <a:rPr lang="it-IT" dirty="0"/>
              <a:t> Padri della Chiesa, per i quali gli dei ed i demoni pagani erano figure del demonio, concludendo, così, il processo di assimilazione della cultura classica, iniziato fin dalle origini del cristianesimo. E’ anche una figura della mitologia greca. Figlio di Ares e di </a:t>
            </a:r>
            <a:r>
              <a:rPr lang="it-IT" dirty="0" err="1"/>
              <a:t>Crise</a:t>
            </a:r>
            <a:r>
              <a:rPr lang="it-IT" dirty="0"/>
              <a:t>, fu re dei Lapiti.</a:t>
            </a:r>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5253375" y="2092747"/>
            <a:ext cx="3822700" cy="2895600"/>
          </a:xfrm>
          <a:prstGeom prst="rect">
            <a:avLst/>
          </a:prstGeom>
        </p:spPr>
      </p:pic>
    </p:spTree>
    <p:extLst>
      <p:ext uri="{BB962C8B-B14F-4D97-AF65-F5344CB8AC3E}">
        <p14:creationId xmlns:p14="http://schemas.microsoft.com/office/powerpoint/2010/main" val="21966033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Scale>
                                      <p:cBhvr>
                                        <p:cTn id="7"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2" end="2"/>
                                            </p:txEl>
                                          </p:spTgt>
                                        </p:tgtEl>
                                        <p:attrNameLst>
                                          <p:attrName>ppt_x</p:attrName>
                                          <p:attrName>ppt_y</p:attrName>
                                        </p:attrNameLst>
                                      </p:cBhvr>
                                    </p:animMotion>
                                    <p:animEffect transition="in" filter="fade">
                                      <p:cBhvr>
                                        <p:cTn id="9" dur="1000"/>
                                        <p:tgtEl>
                                          <p:spTgt spid="4">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Scale>
                                      <p:cBhvr>
                                        <p:cTn id="12"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3" end="3"/>
                                            </p:txEl>
                                          </p:spTgt>
                                        </p:tgtEl>
                                        <p:attrNameLst>
                                          <p:attrName>ppt_x</p:attrName>
                                          <p:attrName>ppt_y</p:attrName>
                                        </p:attrNameLst>
                                      </p:cBhvr>
                                    </p:animMotion>
                                    <p:animEffect transition="in" filter="fade">
                                      <p:cBhvr>
                                        <p:cTn id="14" dur="1000"/>
                                        <p:tgtEl>
                                          <p:spTgt spid="4">
                                            <p:txEl>
                                              <p:pRg st="3" end="3"/>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Scale>
                                      <p:cBhvr>
                                        <p:cTn id="17"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xEl>
                                              <p:pRg st="4" end="4"/>
                                            </p:txEl>
                                          </p:spTgt>
                                        </p:tgtEl>
                                        <p:attrNameLst>
                                          <p:attrName>ppt_x</p:attrName>
                                          <p:attrName>ppt_y</p:attrName>
                                        </p:attrNameLst>
                                      </p:cBhvr>
                                    </p:animMotion>
                                    <p:animEffect transition="in" filter="fade">
                                      <p:cBhvr>
                                        <p:cTn id="19" dur="1000"/>
                                        <p:tgtEl>
                                          <p:spTgt spid="4">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Scale>
                                      <p:cBhvr>
                                        <p:cTn id="22"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xEl>
                                              <p:pRg st="5" end="5"/>
                                            </p:txEl>
                                          </p:spTgt>
                                        </p:tgtEl>
                                        <p:attrNameLst>
                                          <p:attrName>ppt_x</p:attrName>
                                          <p:attrName>ppt_y</p:attrName>
                                        </p:attrNameLst>
                                      </p:cBhvr>
                                    </p:animMotion>
                                    <p:animEffect transition="in" filter="fade">
                                      <p:cBhvr>
                                        <p:cTn id="24" dur="1000"/>
                                        <p:tgtEl>
                                          <p:spTgt spid="4">
                                            <p:txEl>
                                              <p:pRg st="5" end="5"/>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Scale>
                                      <p:cBhvr>
                                        <p:cTn id="27"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xEl>
                                              <p:pRg st="6" end="6"/>
                                            </p:txEl>
                                          </p:spTgt>
                                        </p:tgtEl>
                                        <p:attrNameLst>
                                          <p:attrName>ppt_x</p:attrName>
                                          <p:attrName>ppt_y</p:attrName>
                                        </p:attrNameLst>
                                      </p:cBhvr>
                                    </p:animMotion>
                                    <p:animEffect transition="in" filter="fade">
                                      <p:cBhvr>
                                        <p:cTn id="29" dur="1000"/>
                                        <p:tgtEl>
                                          <p:spTgt spid="4">
                                            <p:txEl>
                                              <p:pRg st="6" end="6"/>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Scale>
                                      <p:cBhvr>
                                        <p:cTn id="32" dur="1000" decel="50000" fill="hold">
                                          <p:stCondLst>
                                            <p:cond delay="0"/>
                                          </p:stCondLst>
                                        </p:cTn>
                                        <p:tgtEl>
                                          <p:spTgt spid="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xEl>
                                              <p:pRg st="7" end="7"/>
                                            </p:txEl>
                                          </p:spTgt>
                                        </p:tgtEl>
                                        <p:attrNameLst>
                                          <p:attrName>ppt_x</p:attrName>
                                          <p:attrName>ppt_y</p:attrName>
                                        </p:attrNameLst>
                                      </p:cBhvr>
                                    </p:animMotion>
                                    <p:animEffect transition="in" filter="fade">
                                      <p:cBhvr>
                                        <p:cTn id="34" dur="10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4390" y="141021"/>
            <a:ext cx="6394632" cy="5724645"/>
          </a:xfrm>
          <a:prstGeom prst="rect">
            <a:avLst/>
          </a:prstGeom>
        </p:spPr>
        <p:txBody>
          <a:bodyPr wrap="square">
            <a:spAutoFit/>
          </a:bodyPr>
          <a:lstStyle/>
          <a:p>
            <a:pPr algn="ctr"/>
            <a:r>
              <a:rPr lang="it-IT" sz="2400" dirty="0" smtClean="0">
                <a:solidFill>
                  <a:srgbClr val="FFFF00"/>
                </a:solidFill>
              </a:rPr>
              <a:t>IL MINOTAURO</a:t>
            </a:r>
            <a:r>
              <a:rPr lang="it-IT" sz="2400" dirty="0">
                <a:solidFill>
                  <a:srgbClr val="FFFF00"/>
                </a:solidFill>
              </a:rPr>
              <a:t> </a:t>
            </a:r>
          </a:p>
          <a:p>
            <a:r>
              <a:rPr lang="it-IT" dirty="0">
                <a:solidFill>
                  <a:srgbClr val="FFFF00"/>
                </a:solidFill>
              </a:rPr>
              <a:t>Nome: </a:t>
            </a:r>
            <a:r>
              <a:rPr lang="it-IT" dirty="0"/>
              <a:t>Minotauro dal greco antico: </a:t>
            </a:r>
            <a:r>
              <a:rPr lang="it-IT" dirty="0" err="1"/>
              <a:t>Μινώτ</a:t>
            </a:r>
            <a:r>
              <a:rPr lang="it-IT" dirty="0"/>
              <a:t>α</a:t>
            </a:r>
            <a:r>
              <a:rPr lang="it-IT" dirty="0" err="1"/>
              <a:t>υρος</a:t>
            </a:r>
            <a:r>
              <a:rPr lang="it-IT" dirty="0"/>
              <a:t>, </a:t>
            </a:r>
            <a:r>
              <a:rPr lang="it-IT" dirty="0" err="1"/>
              <a:t>Minótauros</a:t>
            </a:r>
            <a:r>
              <a:rPr lang="it-IT" dirty="0"/>
              <a:t>;</a:t>
            </a:r>
          </a:p>
          <a:p>
            <a:r>
              <a:rPr lang="it-IT" dirty="0">
                <a:solidFill>
                  <a:srgbClr val="FFFF00"/>
                </a:solidFill>
              </a:rPr>
              <a:t>Luogo: </a:t>
            </a:r>
            <a:r>
              <a:rPr lang="it-IT" dirty="0"/>
              <a:t>Si trova a guardia del cerchio dei violenti;</a:t>
            </a:r>
          </a:p>
          <a:p>
            <a:r>
              <a:rPr lang="it-IT" dirty="0">
                <a:solidFill>
                  <a:srgbClr val="FFFF00"/>
                </a:solidFill>
              </a:rPr>
              <a:t>Canto: </a:t>
            </a:r>
            <a:r>
              <a:rPr lang="it-IT" dirty="0"/>
              <a:t>Appare nel XII canto dell’inferno;</a:t>
            </a:r>
          </a:p>
          <a:p>
            <a:r>
              <a:rPr lang="it-IT" dirty="0">
                <a:solidFill>
                  <a:srgbClr val="FFFF00"/>
                </a:solidFill>
              </a:rPr>
              <a:t>Verso: </a:t>
            </a:r>
            <a:r>
              <a:rPr lang="it-IT" dirty="0"/>
              <a:t>Prima volta nominato esplicitamente: XXVI v</a:t>
            </a:r>
            <a:r>
              <a:rPr lang="it-IT" dirty="0" smtClean="0"/>
              <a:t>.</a:t>
            </a:r>
          </a:p>
          <a:p>
            <a:endParaRPr lang="it-IT" dirty="0"/>
          </a:p>
          <a:p>
            <a:r>
              <a:rPr lang="it-IT" dirty="0" err="1"/>
              <a:t>Vid’io</a:t>
            </a:r>
            <a:r>
              <a:rPr lang="it-IT" dirty="0"/>
              <a:t> lo Minotauro far </a:t>
            </a:r>
            <a:r>
              <a:rPr lang="it-IT" dirty="0" smtClean="0"/>
              <a:t>cotale</a:t>
            </a:r>
          </a:p>
          <a:p>
            <a:endParaRPr lang="it-IT" dirty="0"/>
          </a:p>
          <a:p>
            <a:r>
              <a:rPr lang="it-IT" dirty="0">
                <a:solidFill>
                  <a:srgbClr val="FFFF00"/>
                </a:solidFill>
              </a:rPr>
              <a:t>Aspetto esteriore: </a:t>
            </a:r>
            <a:r>
              <a:rPr lang="it-IT" dirty="0"/>
              <a:t>Il Minotauro, aveva un corpo umanoide con pelliccia bovina, zoccoli al posto dei piedi e coda. La parte più caratteristica è la coda, esattamente identica a quella di un toro;</a:t>
            </a:r>
          </a:p>
          <a:p>
            <a:r>
              <a:rPr lang="it-IT" dirty="0">
                <a:solidFill>
                  <a:srgbClr val="FFFF00"/>
                </a:solidFill>
              </a:rPr>
              <a:t>Storia: </a:t>
            </a:r>
            <a:r>
              <a:rPr lang="it-IT" dirty="0"/>
              <a:t>Il re di Creta, Minosse voleva farsi amare dai suoi sudditi, un giorno chiese al dio dei mari, Poseidone, in dono un toro per fare un sacrificio. Il toro era bellissimo e il re Minosse non volle sacrificalo. Quando Poseidone scoprì che Minosse non aveva sacrificato il toro fece innamorare la moglie di Minosse, </a:t>
            </a:r>
            <a:r>
              <a:rPr lang="it-IT" dirty="0" err="1"/>
              <a:t>Pasifae</a:t>
            </a:r>
            <a:r>
              <a:rPr lang="it-IT" dirty="0"/>
              <a:t>, del toro. Dall’unione del toro e di </a:t>
            </a:r>
            <a:r>
              <a:rPr lang="it-IT" dirty="0" err="1"/>
              <a:t>Pasifae</a:t>
            </a:r>
            <a:r>
              <a:rPr lang="it-IT" dirty="0"/>
              <a:t> </a:t>
            </a:r>
            <a:r>
              <a:rPr lang="it-IT" dirty="0" err="1"/>
              <a:t>naque</a:t>
            </a:r>
            <a:r>
              <a:rPr lang="it-IT" dirty="0"/>
              <a:t> il Minotauro, metà uomo e metà toro.    Minosse racchiuse questo  essere in un labirinto a  forma di un palazzo chiamato Il labirinto di </a:t>
            </a:r>
            <a:r>
              <a:rPr lang="it-IT" dirty="0" err="1"/>
              <a:t>Cnosso</a:t>
            </a:r>
            <a:r>
              <a:rPr lang="it-IT" dirty="0"/>
              <a:t>, costruito da Dedalo.</a:t>
            </a:r>
          </a:p>
        </p:txBody>
      </p:sp>
      <p:pic>
        <p:nvPicPr>
          <p:cNvPr id="5" name="Immagine 4" descr="l Minotauro, metà uomo e metà toro - Mostri e Creature Leggendarie"/>
          <p:cNvPicPr/>
          <p:nvPr/>
        </p:nvPicPr>
        <p:blipFill>
          <a:blip r:embed="rId2">
            <a:extLst>
              <a:ext uri="{28A0092B-C50C-407E-A947-70E740481C1C}">
                <a14:useLocalDpi xmlns:a14="http://schemas.microsoft.com/office/drawing/2010/main" val="0"/>
              </a:ext>
            </a:extLst>
          </a:blip>
          <a:srcRect/>
          <a:stretch>
            <a:fillRect/>
          </a:stretch>
        </p:blipFill>
        <p:spPr bwMode="auto">
          <a:xfrm>
            <a:off x="6392755" y="954308"/>
            <a:ext cx="2485237" cy="4073891"/>
          </a:xfrm>
          <a:prstGeom prst="rect">
            <a:avLst/>
          </a:prstGeom>
          <a:noFill/>
          <a:ln>
            <a:noFill/>
          </a:ln>
        </p:spPr>
      </p:pic>
    </p:spTree>
    <p:extLst>
      <p:ext uri="{BB962C8B-B14F-4D97-AF65-F5344CB8AC3E}">
        <p14:creationId xmlns:p14="http://schemas.microsoft.com/office/powerpoint/2010/main" val="2662657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80">
                                          <p:stCondLst>
                                            <p:cond delay="0"/>
                                          </p:stCondLst>
                                        </p:cTn>
                                        <p:tgtEl>
                                          <p:spTgt spid="4">
                                            <p:txEl>
                                              <p:pRg st="2" end="2"/>
                                            </p:txEl>
                                          </p:spTgt>
                                        </p:tgtEl>
                                      </p:cBhvr>
                                    </p:animEffect>
                                    <p:anim calcmode="lin" valueType="num">
                                      <p:cBhvr>
                                        <p:cTn id="2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2" end="2"/>
                                            </p:txEl>
                                          </p:spTgt>
                                        </p:tgtEl>
                                      </p:cBhvr>
                                      <p:to x="100000" y="60000"/>
                                    </p:animScale>
                                    <p:animScale>
                                      <p:cBhvr>
                                        <p:cTn id="30" dur="166" decel="50000">
                                          <p:stCondLst>
                                            <p:cond delay="676"/>
                                          </p:stCondLst>
                                        </p:cTn>
                                        <p:tgtEl>
                                          <p:spTgt spid="4">
                                            <p:txEl>
                                              <p:pRg st="2" end="2"/>
                                            </p:txEl>
                                          </p:spTgt>
                                        </p:tgtEl>
                                      </p:cBhvr>
                                      <p:to x="100000" y="100000"/>
                                    </p:animScale>
                                    <p:animScale>
                                      <p:cBhvr>
                                        <p:cTn id="31" dur="26">
                                          <p:stCondLst>
                                            <p:cond delay="1312"/>
                                          </p:stCondLst>
                                        </p:cTn>
                                        <p:tgtEl>
                                          <p:spTgt spid="4">
                                            <p:txEl>
                                              <p:pRg st="2" end="2"/>
                                            </p:txEl>
                                          </p:spTgt>
                                        </p:tgtEl>
                                      </p:cBhvr>
                                      <p:to x="100000" y="80000"/>
                                    </p:animScale>
                                    <p:animScale>
                                      <p:cBhvr>
                                        <p:cTn id="32" dur="166" decel="50000">
                                          <p:stCondLst>
                                            <p:cond delay="1338"/>
                                          </p:stCondLst>
                                        </p:cTn>
                                        <p:tgtEl>
                                          <p:spTgt spid="4">
                                            <p:txEl>
                                              <p:pRg st="2" end="2"/>
                                            </p:txEl>
                                          </p:spTgt>
                                        </p:tgtEl>
                                      </p:cBhvr>
                                      <p:to x="100000" y="100000"/>
                                    </p:animScale>
                                    <p:animScale>
                                      <p:cBhvr>
                                        <p:cTn id="33" dur="26">
                                          <p:stCondLst>
                                            <p:cond delay="1642"/>
                                          </p:stCondLst>
                                        </p:cTn>
                                        <p:tgtEl>
                                          <p:spTgt spid="4">
                                            <p:txEl>
                                              <p:pRg st="2" end="2"/>
                                            </p:txEl>
                                          </p:spTgt>
                                        </p:tgtEl>
                                      </p:cBhvr>
                                      <p:to x="100000" y="90000"/>
                                    </p:animScale>
                                    <p:animScale>
                                      <p:cBhvr>
                                        <p:cTn id="34" dur="166" decel="50000">
                                          <p:stCondLst>
                                            <p:cond delay="1668"/>
                                          </p:stCondLst>
                                        </p:cTn>
                                        <p:tgtEl>
                                          <p:spTgt spid="4">
                                            <p:txEl>
                                              <p:pRg st="2" end="2"/>
                                            </p:txEl>
                                          </p:spTgt>
                                        </p:tgtEl>
                                      </p:cBhvr>
                                      <p:to x="100000" y="100000"/>
                                    </p:animScale>
                                    <p:animScale>
                                      <p:cBhvr>
                                        <p:cTn id="35" dur="26">
                                          <p:stCondLst>
                                            <p:cond delay="1808"/>
                                          </p:stCondLst>
                                        </p:cTn>
                                        <p:tgtEl>
                                          <p:spTgt spid="4">
                                            <p:txEl>
                                              <p:pRg st="2" end="2"/>
                                            </p:txEl>
                                          </p:spTgt>
                                        </p:tgtEl>
                                      </p:cBhvr>
                                      <p:to x="100000" y="95000"/>
                                    </p:animScale>
                                    <p:animScale>
                                      <p:cBhvr>
                                        <p:cTn id="36" dur="166" decel="50000">
                                          <p:stCondLst>
                                            <p:cond delay="1834"/>
                                          </p:stCondLst>
                                        </p:cTn>
                                        <p:tgtEl>
                                          <p:spTgt spid="4">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80">
                                          <p:stCondLst>
                                            <p:cond delay="0"/>
                                          </p:stCondLst>
                                        </p:cTn>
                                        <p:tgtEl>
                                          <p:spTgt spid="4">
                                            <p:txEl>
                                              <p:pRg st="3" end="3"/>
                                            </p:txEl>
                                          </p:spTgt>
                                        </p:tgtEl>
                                      </p:cBhvr>
                                    </p:animEffect>
                                    <p:anim calcmode="lin" valueType="num">
                                      <p:cBhvr>
                                        <p:cTn id="40"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3" end="3"/>
                                            </p:txEl>
                                          </p:spTgt>
                                        </p:tgtEl>
                                      </p:cBhvr>
                                      <p:to x="100000" y="60000"/>
                                    </p:animScale>
                                    <p:animScale>
                                      <p:cBhvr>
                                        <p:cTn id="46" dur="166" decel="50000">
                                          <p:stCondLst>
                                            <p:cond delay="676"/>
                                          </p:stCondLst>
                                        </p:cTn>
                                        <p:tgtEl>
                                          <p:spTgt spid="4">
                                            <p:txEl>
                                              <p:pRg st="3" end="3"/>
                                            </p:txEl>
                                          </p:spTgt>
                                        </p:tgtEl>
                                      </p:cBhvr>
                                      <p:to x="100000" y="100000"/>
                                    </p:animScale>
                                    <p:animScale>
                                      <p:cBhvr>
                                        <p:cTn id="47" dur="26">
                                          <p:stCondLst>
                                            <p:cond delay="1312"/>
                                          </p:stCondLst>
                                        </p:cTn>
                                        <p:tgtEl>
                                          <p:spTgt spid="4">
                                            <p:txEl>
                                              <p:pRg st="3" end="3"/>
                                            </p:txEl>
                                          </p:spTgt>
                                        </p:tgtEl>
                                      </p:cBhvr>
                                      <p:to x="100000" y="80000"/>
                                    </p:animScale>
                                    <p:animScale>
                                      <p:cBhvr>
                                        <p:cTn id="48" dur="166" decel="50000">
                                          <p:stCondLst>
                                            <p:cond delay="1338"/>
                                          </p:stCondLst>
                                        </p:cTn>
                                        <p:tgtEl>
                                          <p:spTgt spid="4">
                                            <p:txEl>
                                              <p:pRg st="3" end="3"/>
                                            </p:txEl>
                                          </p:spTgt>
                                        </p:tgtEl>
                                      </p:cBhvr>
                                      <p:to x="100000" y="100000"/>
                                    </p:animScale>
                                    <p:animScale>
                                      <p:cBhvr>
                                        <p:cTn id="49" dur="26">
                                          <p:stCondLst>
                                            <p:cond delay="1642"/>
                                          </p:stCondLst>
                                        </p:cTn>
                                        <p:tgtEl>
                                          <p:spTgt spid="4">
                                            <p:txEl>
                                              <p:pRg st="3" end="3"/>
                                            </p:txEl>
                                          </p:spTgt>
                                        </p:tgtEl>
                                      </p:cBhvr>
                                      <p:to x="100000" y="90000"/>
                                    </p:animScale>
                                    <p:animScale>
                                      <p:cBhvr>
                                        <p:cTn id="50" dur="166" decel="50000">
                                          <p:stCondLst>
                                            <p:cond delay="1668"/>
                                          </p:stCondLst>
                                        </p:cTn>
                                        <p:tgtEl>
                                          <p:spTgt spid="4">
                                            <p:txEl>
                                              <p:pRg st="3" end="3"/>
                                            </p:txEl>
                                          </p:spTgt>
                                        </p:tgtEl>
                                      </p:cBhvr>
                                      <p:to x="100000" y="100000"/>
                                    </p:animScale>
                                    <p:animScale>
                                      <p:cBhvr>
                                        <p:cTn id="51" dur="26">
                                          <p:stCondLst>
                                            <p:cond delay="1808"/>
                                          </p:stCondLst>
                                        </p:cTn>
                                        <p:tgtEl>
                                          <p:spTgt spid="4">
                                            <p:txEl>
                                              <p:pRg st="3" end="3"/>
                                            </p:txEl>
                                          </p:spTgt>
                                        </p:tgtEl>
                                      </p:cBhvr>
                                      <p:to x="100000" y="95000"/>
                                    </p:animScale>
                                    <p:animScale>
                                      <p:cBhvr>
                                        <p:cTn id="52" dur="166" decel="50000">
                                          <p:stCondLst>
                                            <p:cond delay="1834"/>
                                          </p:stCondLst>
                                        </p:cTn>
                                        <p:tgtEl>
                                          <p:spTgt spid="4">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down)">
                                      <p:cBhvr>
                                        <p:cTn id="55" dur="580">
                                          <p:stCondLst>
                                            <p:cond delay="0"/>
                                          </p:stCondLst>
                                        </p:cTn>
                                        <p:tgtEl>
                                          <p:spTgt spid="4">
                                            <p:txEl>
                                              <p:pRg st="4" end="4"/>
                                            </p:txEl>
                                          </p:spTgt>
                                        </p:tgtEl>
                                      </p:cBhvr>
                                    </p:animEffect>
                                    <p:anim calcmode="lin" valueType="num">
                                      <p:cBhvr>
                                        <p:cTn id="56"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4" end="4"/>
                                            </p:txEl>
                                          </p:spTgt>
                                        </p:tgtEl>
                                      </p:cBhvr>
                                      <p:to x="100000" y="60000"/>
                                    </p:animScale>
                                    <p:animScale>
                                      <p:cBhvr>
                                        <p:cTn id="62" dur="166" decel="50000">
                                          <p:stCondLst>
                                            <p:cond delay="676"/>
                                          </p:stCondLst>
                                        </p:cTn>
                                        <p:tgtEl>
                                          <p:spTgt spid="4">
                                            <p:txEl>
                                              <p:pRg st="4" end="4"/>
                                            </p:txEl>
                                          </p:spTgt>
                                        </p:tgtEl>
                                      </p:cBhvr>
                                      <p:to x="100000" y="100000"/>
                                    </p:animScale>
                                    <p:animScale>
                                      <p:cBhvr>
                                        <p:cTn id="63" dur="26">
                                          <p:stCondLst>
                                            <p:cond delay="1312"/>
                                          </p:stCondLst>
                                        </p:cTn>
                                        <p:tgtEl>
                                          <p:spTgt spid="4">
                                            <p:txEl>
                                              <p:pRg st="4" end="4"/>
                                            </p:txEl>
                                          </p:spTgt>
                                        </p:tgtEl>
                                      </p:cBhvr>
                                      <p:to x="100000" y="80000"/>
                                    </p:animScale>
                                    <p:animScale>
                                      <p:cBhvr>
                                        <p:cTn id="64" dur="166" decel="50000">
                                          <p:stCondLst>
                                            <p:cond delay="1338"/>
                                          </p:stCondLst>
                                        </p:cTn>
                                        <p:tgtEl>
                                          <p:spTgt spid="4">
                                            <p:txEl>
                                              <p:pRg st="4" end="4"/>
                                            </p:txEl>
                                          </p:spTgt>
                                        </p:tgtEl>
                                      </p:cBhvr>
                                      <p:to x="100000" y="100000"/>
                                    </p:animScale>
                                    <p:animScale>
                                      <p:cBhvr>
                                        <p:cTn id="65" dur="26">
                                          <p:stCondLst>
                                            <p:cond delay="1642"/>
                                          </p:stCondLst>
                                        </p:cTn>
                                        <p:tgtEl>
                                          <p:spTgt spid="4">
                                            <p:txEl>
                                              <p:pRg st="4" end="4"/>
                                            </p:txEl>
                                          </p:spTgt>
                                        </p:tgtEl>
                                      </p:cBhvr>
                                      <p:to x="100000" y="90000"/>
                                    </p:animScale>
                                    <p:animScale>
                                      <p:cBhvr>
                                        <p:cTn id="66" dur="166" decel="50000">
                                          <p:stCondLst>
                                            <p:cond delay="1668"/>
                                          </p:stCondLst>
                                        </p:cTn>
                                        <p:tgtEl>
                                          <p:spTgt spid="4">
                                            <p:txEl>
                                              <p:pRg st="4" end="4"/>
                                            </p:txEl>
                                          </p:spTgt>
                                        </p:tgtEl>
                                      </p:cBhvr>
                                      <p:to x="100000" y="100000"/>
                                    </p:animScale>
                                    <p:animScale>
                                      <p:cBhvr>
                                        <p:cTn id="67" dur="26">
                                          <p:stCondLst>
                                            <p:cond delay="1808"/>
                                          </p:stCondLst>
                                        </p:cTn>
                                        <p:tgtEl>
                                          <p:spTgt spid="4">
                                            <p:txEl>
                                              <p:pRg st="4" end="4"/>
                                            </p:txEl>
                                          </p:spTgt>
                                        </p:tgtEl>
                                      </p:cBhvr>
                                      <p:to x="100000" y="95000"/>
                                    </p:animScale>
                                    <p:animScale>
                                      <p:cBhvr>
                                        <p:cTn id="68" dur="166" decel="50000">
                                          <p:stCondLst>
                                            <p:cond delay="1834"/>
                                          </p:stCondLst>
                                        </p:cTn>
                                        <p:tgtEl>
                                          <p:spTgt spid="4">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wipe(down)">
                                      <p:cBhvr>
                                        <p:cTn id="71" dur="580">
                                          <p:stCondLst>
                                            <p:cond delay="0"/>
                                          </p:stCondLst>
                                        </p:cTn>
                                        <p:tgtEl>
                                          <p:spTgt spid="4">
                                            <p:txEl>
                                              <p:pRg st="6" end="6"/>
                                            </p:txEl>
                                          </p:spTgt>
                                        </p:tgtEl>
                                      </p:cBhvr>
                                    </p:animEffect>
                                    <p:anim calcmode="lin" valueType="num">
                                      <p:cBhvr>
                                        <p:cTn id="7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6" end="6"/>
                                            </p:txEl>
                                          </p:spTgt>
                                        </p:tgtEl>
                                      </p:cBhvr>
                                      <p:to x="100000" y="60000"/>
                                    </p:animScale>
                                    <p:animScale>
                                      <p:cBhvr>
                                        <p:cTn id="78" dur="166" decel="50000">
                                          <p:stCondLst>
                                            <p:cond delay="676"/>
                                          </p:stCondLst>
                                        </p:cTn>
                                        <p:tgtEl>
                                          <p:spTgt spid="4">
                                            <p:txEl>
                                              <p:pRg st="6" end="6"/>
                                            </p:txEl>
                                          </p:spTgt>
                                        </p:tgtEl>
                                      </p:cBhvr>
                                      <p:to x="100000" y="100000"/>
                                    </p:animScale>
                                    <p:animScale>
                                      <p:cBhvr>
                                        <p:cTn id="79" dur="26">
                                          <p:stCondLst>
                                            <p:cond delay="1312"/>
                                          </p:stCondLst>
                                        </p:cTn>
                                        <p:tgtEl>
                                          <p:spTgt spid="4">
                                            <p:txEl>
                                              <p:pRg st="6" end="6"/>
                                            </p:txEl>
                                          </p:spTgt>
                                        </p:tgtEl>
                                      </p:cBhvr>
                                      <p:to x="100000" y="80000"/>
                                    </p:animScale>
                                    <p:animScale>
                                      <p:cBhvr>
                                        <p:cTn id="80" dur="166" decel="50000">
                                          <p:stCondLst>
                                            <p:cond delay="1338"/>
                                          </p:stCondLst>
                                        </p:cTn>
                                        <p:tgtEl>
                                          <p:spTgt spid="4">
                                            <p:txEl>
                                              <p:pRg st="6" end="6"/>
                                            </p:txEl>
                                          </p:spTgt>
                                        </p:tgtEl>
                                      </p:cBhvr>
                                      <p:to x="100000" y="100000"/>
                                    </p:animScale>
                                    <p:animScale>
                                      <p:cBhvr>
                                        <p:cTn id="81" dur="26">
                                          <p:stCondLst>
                                            <p:cond delay="1642"/>
                                          </p:stCondLst>
                                        </p:cTn>
                                        <p:tgtEl>
                                          <p:spTgt spid="4">
                                            <p:txEl>
                                              <p:pRg st="6" end="6"/>
                                            </p:txEl>
                                          </p:spTgt>
                                        </p:tgtEl>
                                      </p:cBhvr>
                                      <p:to x="100000" y="90000"/>
                                    </p:animScale>
                                    <p:animScale>
                                      <p:cBhvr>
                                        <p:cTn id="82" dur="166" decel="50000">
                                          <p:stCondLst>
                                            <p:cond delay="1668"/>
                                          </p:stCondLst>
                                        </p:cTn>
                                        <p:tgtEl>
                                          <p:spTgt spid="4">
                                            <p:txEl>
                                              <p:pRg st="6" end="6"/>
                                            </p:txEl>
                                          </p:spTgt>
                                        </p:tgtEl>
                                      </p:cBhvr>
                                      <p:to x="100000" y="100000"/>
                                    </p:animScale>
                                    <p:animScale>
                                      <p:cBhvr>
                                        <p:cTn id="83" dur="26">
                                          <p:stCondLst>
                                            <p:cond delay="1808"/>
                                          </p:stCondLst>
                                        </p:cTn>
                                        <p:tgtEl>
                                          <p:spTgt spid="4">
                                            <p:txEl>
                                              <p:pRg st="6" end="6"/>
                                            </p:txEl>
                                          </p:spTgt>
                                        </p:tgtEl>
                                      </p:cBhvr>
                                      <p:to x="100000" y="95000"/>
                                    </p:animScale>
                                    <p:animScale>
                                      <p:cBhvr>
                                        <p:cTn id="84" dur="166" decel="50000">
                                          <p:stCondLst>
                                            <p:cond delay="1834"/>
                                          </p:stCondLst>
                                        </p:cTn>
                                        <p:tgtEl>
                                          <p:spTgt spid="4">
                                            <p:txEl>
                                              <p:pRg st="6" end="6"/>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Effect transition="in" filter="wipe(down)">
                                      <p:cBhvr>
                                        <p:cTn id="87" dur="580">
                                          <p:stCondLst>
                                            <p:cond delay="0"/>
                                          </p:stCondLst>
                                        </p:cTn>
                                        <p:tgtEl>
                                          <p:spTgt spid="4">
                                            <p:txEl>
                                              <p:pRg st="8" end="8"/>
                                            </p:txEl>
                                          </p:spTgt>
                                        </p:tgtEl>
                                      </p:cBhvr>
                                    </p:animEffect>
                                    <p:anim calcmode="lin" valueType="num">
                                      <p:cBhvr>
                                        <p:cTn id="88"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8" end="8"/>
                                            </p:txEl>
                                          </p:spTgt>
                                        </p:tgtEl>
                                      </p:cBhvr>
                                      <p:to x="100000" y="60000"/>
                                    </p:animScale>
                                    <p:animScale>
                                      <p:cBhvr>
                                        <p:cTn id="94" dur="166" decel="50000">
                                          <p:stCondLst>
                                            <p:cond delay="676"/>
                                          </p:stCondLst>
                                        </p:cTn>
                                        <p:tgtEl>
                                          <p:spTgt spid="4">
                                            <p:txEl>
                                              <p:pRg st="8" end="8"/>
                                            </p:txEl>
                                          </p:spTgt>
                                        </p:tgtEl>
                                      </p:cBhvr>
                                      <p:to x="100000" y="100000"/>
                                    </p:animScale>
                                    <p:animScale>
                                      <p:cBhvr>
                                        <p:cTn id="95" dur="26">
                                          <p:stCondLst>
                                            <p:cond delay="1312"/>
                                          </p:stCondLst>
                                        </p:cTn>
                                        <p:tgtEl>
                                          <p:spTgt spid="4">
                                            <p:txEl>
                                              <p:pRg st="8" end="8"/>
                                            </p:txEl>
                                          </p:spTgt>
                                        </p:tgtEl>
                                      </p:cBhvr>
                                      <p:to x="100000" y="80000"/>
                                    </p:animScale>
                                    <p:animScale>
                                      <p:cBhvr>
                                        <p:cTn id="96" dur="166" decel="50000">
                                          <p:stCondLst>
                                            <p:cond delay="1338"/>
                                          </p:stCondLst>
                                        </p:cTn>
                                        <p:tgtEl>
                                          <p:spTgt spid="4">
                                            <p:txEl>
                                              <p:pRg st="8" end="8"/>
                                            </p:txEl>
                                          </p:spTgt>
                                        </p:tgtEl>
                                      </p:cBhvr>
                                      <p:to x="100000" y="100000"/>
                                    </p:animScale>
                                    <p:animScale>
                                      <p:cBhvr>
                                        <p:cTn id="97" dur="26">
                                          <p:stCondLst>
                                            <p:cond delay="1642"/>
                                          </p:stCondLst>
                                        </p:cTn>
                                        <p:tgtEl>
                                          <p:spTgt spid="4">
                                            <p:txEl>
                                              <p:pRg st="8" end="8"/>
                                            </p:txEl>
                                          </p:spTgt>
                                        </p:tgtEl>
                                      </p:cBhvr>
                                      <p:to x="100000" y="90000"/>
                                    </p:animScale>
                                    <p:animScale>
                                      <p:cBhvr>
                                        <p:cTn id="98" dur="166" decel="50000">
                                          <p:stCondLst>
                                            <p:cond delay="1668"/>
                                          </p:stCondLst>
                                        </p:cTn>
                                        <p:tgtEl>
                                          <p:spTgt spid="4">
                                            <p:txEl>
                                              <p:pRg st="8" end="8"/>
                                            </p:txEl>
                                          </p:spTgt>
                                        </p:tgtEl>
                                      </p:cBhvr>
                                      <p:to x="100000" y="100000"/>
                                    </p:animScale>
                                    <p:animScale>
                                      <p:cBhvr>
                                        <p:cTn id="99" dur="26">
                                          <p:stCondLst>
                                            <p:cond delay="1808"/>
                                          </p:stCondLst>
                                        </p:cTn>
                                        <p:tgtEl>
                                          <p:spTgt spid="4">
                                            <p:txEl>
                                              <p:pRg st="8" end="8"/>
                                            </p:txEl>
                                          </p:spTgt>
                                        </p:tgtEl>
                                      </p:cBhvr>
                                      <p:to x="100000" y="95000"/>
                                    </p:animScale>
                                    <p:animScale>
                                      <p:cBhvr>
                                        <p:cTn id="100" dur="166" decel="50000">
                                          <p:stCondLst>
                                            <p:cond delay="1834"/>
                                          </p:stCondLst>
                                        </p:cTn>
                                        <p:tgtEl>
                                          <p:spTgt spid="4">
                                            <p:txEl>
                                              <p:pRg st="8" end="8"/>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9" end="9"/>
                                            </p:txEl>
                                          </p:spTgt>
                                        </p:tgtEl>
                                        <p:attrNameLst>
                                          <p:attrName>style.visibility</p:attrName>
                                        </p:attrNameLst>
                                      </p:cBhvr>
                                      <p:to>
                                        <p:strVal val="visible"/>
                                      </p:to>
                                    </p:set>
                                    <p:animEffect transition="in" filter="wipe(down)">
                                      <p:cBhvr>
                                        <p:cTn id="103" dur="580">
                                          <p:stCondLst>
                                            <p:cond delay="0"/>
                                          </p:stCondLst>
                                        </p:cTn>
                                        <p:tgtEl>
                                          <p:spTgt spid="4">
                                            <p:txEl>
                                              <p:pRg st="9" end="9"/>
                                            </p:txEl>
                                          </p:spTgt>
                                        </p:tgtEl>
                                      </p:cBhvr>
                                    </p:animEffect>
                                    <p:anim calcmode="lin" valueType="num">
                                      <p:cBhvr>
                                        <p:cTn id="104"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9" end="9"/>
                                            </p:txEl>
                                          </p:spTgt>
                                        </p:tgtEl>
                                      </p:cBhvr>
                                      <p:to x="100000" y="60000"/>
                                    </p:animScale>
                                    <p:animScale>
                                      <p:cBhvr>
                                        <p:cTn id="110" dur="166" decel="50000">
                                          <p:stCondLst>
                                            <p:cond delay="676"/>
                                          </p:stCondLst>
                                        </p:cTn>
                                        <p:tgtEl>
                                          <p:spTgt spid="4">
                                            <p:txEl>
                                              <p:pRg st="9" end="9"/>
                                            </p:txEl>
                                          </p:spTgt>
                                        </p:tgtEl>
                                      </p:cBhvr>
                                      <p:to x="100000" y="100000"/>
                                    </p:animScale>
                                    <p:animScale>
                                      <p:cBhvr>
                                        <p:cTn id="111" dur="26">
                                          <p:stCondLst>
                                            <p:cond delay="1312"/>
                                          </p:stCondLst>
                                        </p:cTn>
                                        <p:tgtEl>
                                          <p:spTgt spid="4">
                                            <p:txEl>
                                              <p:pRg st="9" end="9"/>
                                            </p:txEl>
                                          </p:spTgt>
                                        </p:tgtEl>
                                      </p:cBhvr>
                                      <p:to x="100000" y="80000"/>
                                    </p:animScale>
                                    <p:animScale>
                                      <p:cBhvr>
                                        <p:cTn id="112" dur="166" decel="50000">
                                          <p:stCondLst>
                                            <p:cond delay="1338"/>
                                          </p:stCondLst>
                                        </p:cTn>
                                        <p:tgtEl>
                                          <p:spTgt spid="4">
                                            <p:txEl>
                                              <p:pRg st="9" end="9"/>
                                            </p:txEl>
                                          </p:spTgt>
                                        </p:tgtEl>
                                      </p:cBhvr>
                                      <p:to x="100000" y="100000"/>
                                    </p:animScale>
                                    <p:animScale>
                                      <p:cBhvr>
                                        <p:cTn id="113" dur="26">
                                          <p:stCondLst>
                                            <p:cond delay="1642"/>
                                          </p:stCondLst>
                                        </p:cTn>
                                        <p:tgtEl>
                                          <p:spTgt spid="4">
                                            <p:txEl>
                                              <p:pRg st="9" end="9"/>
                                            </p:txEl>
                                          </p:spTgt>
                                        </p:tgtEl>
                                      </p:cBhvr>
                                      <p:to x="100000" y="90000"/>
                                    </p:animScale>
                                    <p:animScale>
                                      <p:cBhvr>
                                        <p:cTn id="114" dur="166" decel="50000">
                                          <p:stCondLst>
                                            <p:cond delay="1668"/>
                                          </p:stCondLst>
                                        </p:cTn>
                                        <p:tgtEl>
                                          <p:spTgt spid="4">
                                            <p:txEl>
                                              <p:pRg st="9" end="9"/>
                                            </p:txEl>
                                          </p:spTgt>
                                        </p:tgtEl>
                                      </p:cBhvr>
                                      <p:to x="100000" y="100000"/>
                                    </p:animScale>
                                    <p:animScale>
                                      <p:cBhvr>
                                        <p:cTn id="115" dur="26">
                                          <p:stCondLst>
                                            <p:cond delay="1808"/>
                                          </p:stCondLst>
                                        </p:cTn>
                                        <p:tgtEl>
                                          <p:spTgt spid="4">
                                            <p:txEl>
                                              <p:pRg st="9" end="9"/>
                                            </p:txEl>
                                          </p:spTgt>
                                        </p:tgtEl>
                                      </p:cBhvr>
                                      <p:to x="100000" y="95000"/>
                                    </p:animScale>
                                    <p:animScale>
                                      <p:cBhvr>
                                        <p:cTn id="116" dur="166" decel="50000">
                                          <p:stCondLst>
                                            <p:cond delay="1834"/>
                                          </p:stCondLst>
                                        </p:cTn>
                                        <p:tgtEl>
                                          <p:spTgt spid="4">
                                            <p:txEl>
                                              <p:pRg st="9" end="9"/>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19" presetClass="entr" presetSubtype="10" fill="hold"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p:cTn id="121" dur="5000" fill="hold"/>
                                        <p:tgtEl>
                                          <p:spTgt spid="5"/>
                                        </p:tgtEl>
                                        <p:attrNameLst>
                                          <p:attrName>ppt_w</p:attrName>
                                        </p:attrNameLst>
                                      </p:cBhvr>
                                      <p:tavLst>
                                        <p:tav tm="0" fmla="#ppt_w*sin(2.5*pi*$)">
                                          <p:val>
                                            <p:fltVal val="0"/>
                                          </p:val>
                                        </p:tav>
                                        <p:tav tm="100000">
                                          <p:val>
                                            <p:fltVal val="1"/>
                                          </p:val>
                                        </p:tav>
                                      </p:tavLst>
                                    </p:anim>
                                    <p:anim calcmode="lin" valueType="num">
                                      <p:cBhvr>
                                        <p:cTn id="12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6986530"/>
          </a:xfrm>
          <a:prstGeom prst="rect">
            <a:avLst/>
          </a:prstGeom>
        </p:spPr>
        <p:txBody>
          <a:bodyPr wrap="square">
            <a:spAutoFit/>
          </a:bodyPr>
          <a:lstStyle/>
          <a:p>
            <a:r>
              <a:rPr lang="it-IT" sz="2400" dirty="0" smtClean="0">
                <a:solidFill>
                  <a:srgbClr val="FFFF00"/>
                </a:solidFill>
              </a:rPr>
              <a:t>                           CERBERO</a:t>
            </a:r>
          </a:p>
          <a:p>
            <a:endParaRPr lang="it-IT" sz="2400" dirty="0" smtClean="0">
              <a:solidFill>
                <a:srgbClr val="FFFF00"/>
              </a:solidFill>
            </a:endParaRPr>
          </a:p>
          <a:p>
            <a:pPr algn="ctr"/>
            <a:endParaRPr lang="it-IT" sz="2400" dirty="0">
              <a:solidFill>
                <a:srgbClr val="FFFF00"/>
              </a:solidFill>
            </a:endParaRPr>
          </a:p>
          <a:p>
            <a:pPr algn="ctr"/>
            <a:endParaRPr lang="it-IT" sz="2400" dirty="0" smtClean="0">
              <a:solidFill>
                <a:srgbClr val="FFFF00"/>
              </a:solidFill>
            </a:endParaRPr>
          </a:p>
          <a:p>
            <a:pPr algn="ctr"/>
            <a:endParaRPr lang="it-IT" sz="2400" dirty="0">
              <a:solidFill>
                <a:srgbClr val="FFFF00"/>
              </a:solidFill>
            </a:endParaRPr>
          </a:p>
          <a:p>
            <a:pPr algn="ctr"/>
            <a:endParaRPr lang="it-IT" sz="2400" dirty="0" smtClean="0">
              <a:solidFill>
                <a:srgbClr val="FFFF00"/>
              </a:solidFill>
            </a:endParaRPr>
          </a:p>
          <a:p>
            <a:r>
              <a:rPr lang="it-IT" sz="1600" dirty="0" smtClean="0">
                <a:solidFill>
                  <a:srgbClr val="FFFF00"/>
                </a:solidFill>
              </a:rPr>
              <a:t>Nome </a:t>
            </a:r>
            <a:r>
              <a:rPr lang="it-IT" sz="1600" dirty="0">
                <a:solidFill>
                  <a:srgbClr val="FFFF00"/>
                </a:solidFill>
              </a:rPr>
              <a:t>: </a:t>
            </a:r>
            <a:r>
              <a:rPr lang="it-IT" sz="1600" dirty="0"/>
              <a:t>Cerbero</a:t>
            </a:r>
          </a:p>
          <a:p>
            <a:r>
              <a:rPr lang="it-IT" sz="1600" dirty="0">
                <a:solidFill>
                  <a:srgbClr val="FFFF00"/>
                </a:solidFill>
              </a:rPr>
              <a:t>Luogo: </a:t>
            </a:r>
            <a:r>
              <a:rPr lang="it-IT" sz="1600" dirty="0"/>
              <a:t>si trova a custodia del </a:t>
            </a:r>
            <a:r>
              <a:rPr lang="it-IT" sz="1600" dirty="0" smtClean="0"/>
              <a:t>III cerchio</a:t>
            </a:r>
            <a:r>
              <a:rPr lang="it-IT" sz="1600" dirty="0"/>
              <a:t> (golosi). I golosi sono sdraiati nel fango </a:t>
            </a:r>
            <a:r>
              <a:rPr lang="it-IT" sz="1600" dirty="0" smtClean="0"/>
              <a:t>e Cerbero</a:t>
            </a:r>
            <a:r>
              <a:rPr lang="it-IT" sz="1600" dirty="0"/>
              <a:t> latra orribilmente sopra di essi con le sue tre fauci. Ha gli occhi rossi, il muso sporco, il ventre gonfio e le zampe artigliate; graffia le anime facendole a brandelli e rintronandole coi suoi latrati. I dannati urlano come cani per la pioggia, voltandosi spesso sui fianchi nel vano tentativo di ripararsi l'un l'altro. Quando Cerbero vede i due poeti gli si avventa contro, mostrando i denti, ma </a:t>
            </a:r>
            <a:r>
              <a:rPr lang="it-IT" sz="1600" dirty="0" smtClean="0"/>
              <a:t>Virgilio</a:t>
            </a:r>
            <a:r>
              <a:rPr lang="it-IT" sz="1600" dirty="0"/>
              <a:t> raccoglie una manciata di terra e gliela getta nelle tre gole. Il mostro sembra placarsi proprio come un cane affamato quando qualcuno gli getta un boccone. </a:t>
            </a:r>
          </a:p>
          <a:p>
            <a:r>
              <a:rPr lang="it-IT" sz="1600" dirty="0"/>
              <a:t>Canto: Inferno Canto VI</a:t>
            </a:r>
          </a:p>
          <a:p>
            <a:r>
              <a:rPr lang="it-IT" sz="1600" dirty="0">
                <a:solidFill>
                  <a:srgbClr val="FFFF00"/>
                </a:solidFill>
              </a:rPr>
              <a:t>Verso: </a:t>
            </a:r>
            <a:r>
              <a:rPr lang="it-IT" sz="1600" i="1" dirty="0"/>
              <a:t>Cerbero, fiera crudele e diversa, con tre gola caninamente latra sovra la gente che quivi è sommersa.</a:t>
            </a:r>
            <a:endParaRPr lang="it-IT" sz="1600" dirty="0"/>
          </a:p>
          <a:p>
            <a:r>
              <a:rPr lang="it-IT" sz="1600" dirty="0">
                <a:solidFill>
                  <a:srgbClr val="FFFF00"/>
                </a:solidFill>
              </a:rPr>
              <a:t>Aspetto esteriore: </a:t>
            </a:r>
            <a:r>
              <a:rPr lang="it-IT" sz="1600" dirty="0"/>
              <a:t>Il mostro è descritto con occhi rossi, i peli del muso sporchi e neri, il ventre largo e le zampe artigliate; emette latrati che assordano i dannati e ciò acuisce il loro tormento.</a:t>
            </a:r>
          </a:p>
          <a:p>
            <a:r>
              <a:rPr lang="it-IT" sz="1600" dirty="0">
                <a:solidFill>
                  <a:srgbClr val="FFFF00"/>
                </a:solidFill>
              </a:rPr>
              <a:t>Storia: </a:t>
            </a:r>
            <a:r>
              <a:rPr lang="it-IT" sz="1600" dirty="0"/>
              <a:t>Personaggio della mitologia classica, figlio di </a:t>
            </a:r>
            <a:r>
              <a:rPr lang="it-IT" sz="1600" dirty="0" err="1"/>
              <a:t>Tifeo</a:t>
            </a:r>
            <a:r>
              <a:rPr lang="it-IT" sz="1600" dirty="0"/>
              <a:t> ed Echidna, già presente nell'Ade pagano con l'aspetto di cane a tre teste quale custode dell'ingresso degli Inferi </a:t>
            </a:r>
            <a:r>
              <a:rPr lang="it-IT" sz="1600" dirty="0" smtClean="0"/>
              <a:t>(Ercole, </a:t>
            </a:r>
            <a:r>
              <a:rPr lang="it-IT" sz="1600" dirty="0"/>
              <a:t>in una delle sue fatiche, lo trascinò fuori dall'Ade tirandolo per una catena). Il mostro è descritto da </a:t>
            </a:r>
            <a:r>
              <a:rPr lang="it-IT" sz="1600" dirty="0" smtClean="0"/>
              <a:t>Virgilio</a:t>
            </a:r>
            <a:r>
              <a:rPr lang="it-IT" sz="1600" dirty="0"/>
              <a:t> nel libro VI dell'</a:t>
            </a:r>
            <a:r>
              <a:rPr lang="it-IT" sz="1600" i="1" dirty="0"/>
              <a:t>Eneide</a:t>
            </a:r>
            <a:r>
              <a:rPr lang="it-IT" sz="1600" dirty="0"/>
              <a:t>, mentre si oppone alla discesa agli Inferi  di </a:t>
            </a:r>
            <a:r>
              <a:rPr lang="it-IT" sz="1600" dirty="0" smtClean="0"/>
              <a:t>Enea</a:t>
            </a:r>
            <a:r>
              <a:rPr lang="it-IT" sz="1600" dirty="0"/>
              <a:t> ed è ammansito dalla Sibilla che gli getta un'offa (focaccia) di miele intrisa di erbe soporifere. Cerbero, che in Virgilio ha dei serpenti attorcigliati al collo, la afferra con fame rabbiosa ed è forse il motivo per cui nella tradizione medievale era talvolta interpretato come immagine del peccato di gola.</a:t>
            </a:r>
            <a:br>
              <a:rPr lang="it-IT" sz="1600" dirty="0"/>
            </a:br>
            <a:endParaRPr lang="it-IT" sz="1600" dirty="0"/>
          </a:p>
        </p:txBody>
      </p:sp>
      <p:pic>
        <p:nvPicPr>
          <p:cNvPr id="5" name="Immagine 4" descr="Picture"/>
          <p:cNvPicPr/>
          <p:nvPr/>
        </p:nvPicPr>
        <p:blipFill>
          <a:blip r:embed="rId2" cstate="print"/>
          <a:srcRect/>
          <a:stretch>
            <a:fillRect/>
          </a:stretch>
        </p:blipFill>
        <p:spPr bwMode="auto">
          <a:xfrm>
            <a:off x="4831037" y="0"/>
            <a:ext cx="3492416" cy="2411133"/>
          </a:xfrm>
          <a:prstGeom prst="rect">
            <a:avLst/>
          </a:prstGeom>
          <a:noFill/>
          <a:ln w="9525">
            <a:noFill/>
            <a:miter lim="800000"/>
            <a:headEnd/>
            <a:tailEnd/>
          </a:ln>
        </p:spPr>
      </p:pic>
    </p:spTree>
    <p:extLst>
      <p:ext uri="{BB962C8B-B14F-4D97-AF65-F5344CB8AC3E}">
        <p14:creationId xmlns:p14="http://schemas.microsoft.com/office/powerpoint/2010/main" val="5831250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 calcmode="lin" valueType="num">
                                      <p:cBhvr>
                                        <p:cTn id="1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6" end="6"/>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 calcmode="lin" valueType="num">
                                      <p:cBhvr>
                                        <p:cTn id="1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7" end="7"/>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 calcmode="lin" valueType="num">
                                      <p:cBhvr>
                                        <p:cTn id="2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8" end="8"/>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 calcmode="lin" valueType="num">
                                      <p:cBhvr>
                                        <p:cTn id="24"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9" end="9"/>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 calcmode="lin" valueType="num">
                                      <p:cBhvr>
                                        <p:cTn id="28"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0" end="10"/>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 calcmode="lin" valueType="num">
                                      <p:cBhvr>
                                        <p:cTn id="32"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Ner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893</TotalTime>
  <Words>1254</Words>
  <Application>Microsoft Macintosh PowerPoint</Application>
  <PresentationFormat>Presentazione su schermo (4:3)</PresentationFormat>
  <Paragraphs>142</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 Nero </vt:lpstr>
      <vt:lpstr>I DEMONI DELLA DIVINA COMMEDIA</vt:lpstr>
      <vt:lpstr>Presentazione di PowerPoint</vt:lpstr>
      <vt:lpstr>Presentazione di PowerPoint</vt:lpstr>
      <vt:lpstr>Presentazione di PowerPoint</vt:lpstr>
      <vt:lpstr>MINOSSE</vt:lpstr>
      <vt:lpstr>Presentazione di PowerPoint</vt:lpstr>
      <vt:lpstr>Presentazione di PowerPoint</vt:lpstr>
      <vt:lpstr>Presentazione di PowerPoint</vt:lpstr>
      <vt:lpstr>Presentazione di PowerPoint</vt:lpstr>
      <vt:lpstr>GERIONE</vt:lpstr>
      <vt:lpstr>LUCIFERO</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Filippo</dc:creator>
  <cp:lastModifiedBy>Filippo</cp:lastModifiedBy>
  <cp:revision>32</cp:revision>
  <dcterms:created xsi:type="dcterms:W3CDTF">2021-03-23T19:53:28Z</dcterms:created>
  <dcterms:modified xsi:type="dcterms:W3CDTF">2021-04-08T10:12:57Z</dcterms:modified>
</cp:coreProperties>
</file>