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62" r:id="rId2"/>
    <p:sldId id="263" r:id="rId3"/>
    <p:sldId id="264" r:id="rId4"/>
    <p:sldId id="278" r:id="rId5"/>
    <p:sldId id="276" r:id="rId6"/>
    <p:sldId id="269" r:id="rId7"/>
    <p:sldId id="258" r:id="rId8"/>
    <p:sldId id="257" r:id="rId9"/>
    <p:sldId id="259" r:id="rId10"/>
    <p:sldId id="270" r:id="rId11"/>
    <p:sldId id="277" r:id="rId12"/>
    <p:sldId id="271" r:id="rId13"/>
    <p:sldId id="272" r:id="rId14"/>
    <p:sldId id="279" r:id="rId15"/>
    <p:sldId id="273" r:id="rId16"/>
    <p:sldId id="274" r:id="rId17"/>
    <p:sldId id="275" r:id="rId18"/>
    <p:sldId id="260" r:id="rId19"/>
    <p:sldId id="280" r:id="rId20"/>
    <p:sldId id="261" r:id="rId21"/>
    <p:sldId id="26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818" autoAdjust="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9D6FC-0FE7-443B-BEC5-209E97E559A7}" type="datetimeFigureOut">
              <a:rPr lang="it-IT" smtClean="0"/>
              <a:t>30/04/2021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3EE32-89F3-4D83-AFE9-2167CE92BF4E}" type="slidenum">
              <a:rPr lang="it-IT" smtClean="0"/>
              <a:t>‹N›</a:t>
            </a:fld>
            <a:endParaRPr lang="it-IT"/>
          </a:p>
        </p:txBody>
      </p:sp>
    </p:spTree>
    <p:extLst>
      <p:ext uri="{BB962C8B-B14F-4D97-AF65-F5344CB8AC3E}">
        <p14:creationId xmlns:p14="http://schemas.microsoft.com/office/powerpoint/2010/main" val="8692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3EE32-89F3-4D83-AFE9-2167CE92BF4E}" type="slidenum">
              <a:rPr lang="it-IT" smtClean="0"/>
              <a:t>1</a:t>
            </a:fld>
            <a:endParaRPr lang="it-IT"/>
          </a:p>
        </p:txBody>
      </p:sp>
    </p:spTree>
    <p:extLst>
      <p:ext uri="{BB962C8B-B14F-4D97-AF65-F5344CB8AC3E}">
        <p14:creationId xmlns:p14="http://schemas.microsoft.com/office/powerpoint/2010/main" val="212489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43EE32-89F3-4D83-AFE9-2167CE92BF4E}" type="slidenum">
              <a:rPr lang="it-IT" smtClean="0"/>
              <a:t>15</a:t>
            </a:fld>
            <a:endParaRPr lang="it-IT"/>
          </a:p>
        </p:txBody>
      </p:sp>
    </p:spTree>
    <p:extLst>
      <p:ext uri="{BB962C8B-B14F-4D97-AF65-F5344CB8AC3E}">
        <p14:creationId xmlns:p14="http://schemas.microsoft.com/office/powerpoint/2010/main" val="37121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9BD73D-1BC7-44DA-BE74-9CBD2B082BF0}" type="slidenum">
              <a:rPr lang="it-IT" altLang="it-IT">
                <a:latin typeface="Trebuchet MS" panose="020B0603020202020204" pitchFamily="34" charset="0"/>
              </a:rPr>
              <a:pPr eaLnBrk="1" hangingPunct="1">
                <a:spcBef>
                  <a:spcPct val="0"/>
                </a:spcBef>
              </a:pPr>
              <a:t>18</a:t>
            </a:fld>
            <a:endParaRPr lang="it-IT" altLang="it-IT">
              <a:latin typeface="Trebuchet MS" panose="020B0603020202020204" pitchFamily="34" charset="0"/>
            </a:endParaRPr>
          </a:p>
        </p:txBody>
      </p:sp>
    </p:spTree>
    <p:extLst>
      <p:ext uri="{BB962C8B-B14F-4D97-AF65-F5344CB8AC3E}">
        <p14:creationId xmlns:p14="http://schemas.microsoft.com/office/powerpoint/2010/main" val="305547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63442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5BC8D14-EC97-494C-8424-BCB93F62B37D}" type="datetimeFigureOut">
              <a:rPr lang="it-IT" smtClean="0"/>
              <a:t>30/04/2021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391319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40558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256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184200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4085826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19478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301647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811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266340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47221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BC8D14-EC97-494C-8424-BCB93F62B37D}" type="datetimeFigureOut">
              <a:rPr lang="it-IT" smtClean="0"/>
              <a:t>30/04/2021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290914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5BC8D14-EC97-494C-8424-BCB93F62B37D}" type="datetimeFigureOut">
              <a:rPr lang="it-IT" smtClean="0"/>
              <a:t>30/04/2021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70154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7" name="Date Placeholder 2"/>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38243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122848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E5BC8D14-EC97-494C-8424-BCB93F62B37D}" type="datetimeFigureOut">
              <a:rPr lang="it-IT" smtClean="0"/>
              <a:t>30/04/2021</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161827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5BC8D14-EC97-494C-8424-BCB93F62B37D}" type="datetimeFigureOut">
              <a:rPr lang="it-IT" smtClean="0"/>
              <a:t>30/04/2021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F971357-42B9-479A-ACD5-81A82693CA04}" type="slidenum">
              <a:rPr lang="it-IT" smtClean="0"/>
              <a:t>‹N›</a:t>
            </a:fld>
            <a:endParaRPr lang="it-IT"/>
          </a:p>
        </p:txBody>
      </p:sp>
    </p:spTree>
    <p:extLst>
      <p:ext uri="{BB962C8B-B14F-4D97-AF65-F5344CB8AC3E}">
        <p14:creationId xmlns:p14="http://schemas.microsoft.com/office/powerpoint/2010/main" val="322726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BC8D14-EC97-494C-8424-BCB93F62B37D}" type="datetimeFigureOut">
              <a:rPr lang="it-IT" smtClean="0"/>
              <a:t>30/04/2021</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F971357-42B9-479A-ACD5-81A82693CA04}" type="slidenum">
              <a:rPr lang="it-IT" smtClean="0"/>
              <a:t>‹N›</a:t>
            </a:fld>
            <a:endParaRPr lang="it-IT"/>
          </a:p>
        </p:txBody>
      </p:sp>
    </p:spTree>
    <p:extLst>
      <p:ext uri="{BB962C8B-B14F-4D97-AF65-F5344CB8AC3E}">
        <p14:creationId xmlns:p14="http://schemas.microsoft.com/office/powerpoint/2010/main" val="25631026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721995" y="1767497"/>
            <a:ext cx="5982326" cy="3662541"/>
          </a:xfrm>
          <a:prstGeom prst="rect">
            <a:avLst/>
          </a:prstGeom>
          <a:noFill/>
        </p:spPr>
        <p:txBody>
          <a:bodyPr wrap="square" rtlCol="0">
            <a:spAutoFit/>
          </a:bodyPr>
          <a:lstStyle/>
          <a:p>
            <a:pPr algn="ctr"/>
            <a:r>
              <a:rPr lang="en-US" sz="3200" b="1" dirty="0" err="1">
                <a:solidFill>
                  <a:schemeClr val="bg2">
                    <a:lumMod val="60000"/>
                    <a:lumOff val="40000"/>
                  </a:schemeClr>
                </a:solidFill>
              </a:rPr>
              <a:t>Elaborazione</a:t>
            </a:r>
            <a:r>
              <a:rPr lang="en-US" sz="3200" b="1" dirty="0">
                <a:solidFill>
                  <a:schemeClr val="bg2">
                    <a:lumMod val="60000"/>
                    <a:lumOff val="40000"/>
                  </a:schemeClr>
                </a:solidFill>
              </a:rPr>
              <a:t> </a:t>
            </a:r>
            <a:r>
              <a:rPr lang="en-US" sz="3200" b="1" dirty="0" err="1">
                <a:solidFill>
                  <a:schemeClr val="bg2">
                    <a:lumMod val="60000"/>
                    <a:lumOff val="40000"/>
                  </a:schemeClr>
                </a:solidFill>
              </a:rPr>
              <a:t>UdA</a:t>
            </a:r>
            <a:r>
              <a:rPr lang="en-US" sz="3200" b="1" dirty="0">
                <a:solidFill>
                  <a:schemeClr val="bg2">
                    <a:lumMod val="60000"/>
                    <a:lumOff val="40000"/>
                  </a:schemeClr>
                </a:solidFill>
              </a:rPr>
              <a:t>- </a:t>
            </a:r>
            <a:r>
              <a:rPr lang="en-US" sz="3200" b="1" dirty="0" err="1">
                <a:solidFill>
                  <a:schemeClr val="bg2">
                    <a:lumMod val="60000"/>
                    <a:lumOff val="40000"/>
                  </a:schemeClr>
                </a:solidFill>
              </a:rPr>
              <a:t>classe</a:t>
            </a:r>
            <a:r>
              <a:rPr lang="en-US" sz="3200" b="1" dirty="0">
                <a:solidFill>
                  <a:schemeClr val="bg2">
                    <a:lumMod val="60000"/>
                    <a:lumOff val="40000"/>
                  </a:schemeClr>
                </a:solidFill>
              </a:rPr>
              <a:t> 5</a:t>
            </a:r>
            <a:endParaRPr lang="en-US" sz="1600" b="1" dirty="0">
              <a:solidFill>
                <a:schemeClr val="bg2">
                  <a:lumMod val="60000"/>
                  <a:lumOff val="40000"/>
                </a:schemeClr>
              </a:solidFill>
            </a:endParaRPr>
          </a:p>
          <a:p>
            <a:pPr algn="ctr"/>
            <a:r>
              <a:rPr lang="en-US" dirty="0" err="1">
                <a:solidFill>
                  <a:schemeClr val="bg2">
                    <a:lumMod val="60000"/>
                    <a:lumOff val="40000"/>
                  </a:schemeClr>
                </a:solidFill>
              </a:rPr>
              <a:t>Gruppo</a:t>
            </a:r>
            <a:r>
              <a:rPr lang="en-US" dirty="0"/>
              <a:t>: </a:t>
            </a:r>
            <a:r>
              <a:rPr lang="en-US" dirty="0" err="1"/>
              <a:t>Scuola</a:t>
            </a:r>
            <a:r>
              <a:rPr lang="en-US" dirty="0"/>
              <a:t> </a:t>
            </a:r>
            <a:r>
              <a:rPr lang="en-US" dirty="0" err="1"/>
              <a:t>Primaria</a:t>
            </a:r>
            <a:endParaRPr lang="en-US" dirty="0"/>
          </a:p>
          <a:p>
            <a:pPr algn="ctr"/>
            <a:endParaRPr lang="en-US" dirty="0"/>
          </a:p>
          <a:p>
            <a:pPr algn="ctr"/>
            <a:endParaRPr lang="en-US" dirty="0"/>
          </a:p>
          <a:p>
            <a:pPr algn="ctr"/>
            <a:r>
              <a:rPr lang="en-US" sz="2000" b="1" dirty="0" err="1">
                <a:solidFill>
                  <a:schemeClr val="bg2">
                    <a:lumMod val="60000"/>
                    <a:lumOff val="40000"/>
                  </a:schemeClr>
                </a:solidFill>
              </a:rPr>
              <a:t>Educazione</a:t>
            </a:r>
            <a:r>
              <a:rPr lang="en-US" sz="2000" b="1" dirty="0">
                <a:solidFill>
                  <a:schemeClr val="bg2">
                    <a:lumMod val="60000"/>
                    <a:lumOff val="40000"/>
                  </a:schemeClr>
                </a:solidFill>
              </a:rPr>
              <a:t> </a:t>
            </a:r>
            <a:r>
              <a:rPr lang="en-US" sz="2000" b="1" dirty="0" err="1">
                <a:solidFill>
                  <a:schemeClr val="bg2">
                    <a:lumMod val="60000"/>
                    <a:lumOff val="40000"/>
                  </a:schemeClr>
                </a:solidFill>
              </a:rPr>
              <a:t>Civica</a:t>
            </a:r>
            <a:r>
              <a:rPr lang="en-US" sz="2000" b="1" dirty="0">
                <a:solidFill>
                  <a:schemeClr val="bg2">
                    <a:lumMod val="60000"/>
                    <a:lumOff val="40000"/>
                  </a:schemeClr>
                </a:solidFill>
              </a:rPr>
              <a:t>/1</a:t>
            </a:r>
          </a:p>
          <a:p>
            <a:pPr algn="ctr"/>
            <a:endParaRPr lang="en-US" dirty="0"/>
          </a:p>
          <a:p>
            <a:pPr algn="ctr"/>
            <a:endParaRPr lang="en-US" dirty="0"/>
          </a:p>
          <a:p>
            <a:pPr algn="ctr"/>
            <a:endParaRPr lang="en-US" dirty="0"/>
          </a:p>
          <a:p>
            <a:pPr algn="ctr"/>
            <a:r>
              <a:rPr lang="en-US" dirty="0" err="1">
                <a:solidFill>
                  <a:schemeClr val="bg2">
                    <a:lumMod val="60000"/>
                    <a:lumOff val="40000"/>
                  </a:schemeClr>
                </a:solidFill>
              </a:rPr>
              <a:t>Formatrice</a:t>
            </a:r>
            <a:r>
              <a:rPr lang="en-US" dirty="0">
                <a:solidFill>
                  <a:schemeClr val="bg2">
                    <a:lumMod val="60000"/>
                    <a:lumOff val="40000"/>
                  </a:schemeClr>
                </a:solidFill>
              </a:rPr>
              <a:t>: </a:t>
            </a:r>
            <a:r>
              <a:rPr lang="en-US" dirty="0"/>
              <a:t>Prof. </a:t>
            </a:r>
            <a:r>
              <a:rPr lang="en-US" dirty="0" err="1"/>
              <a:t>ssa</a:t>
            </a:r>
            <a:r>
              <a:rPr lang="en-US" dirty="0"/>
              <a:t> </a:t>
            </a:r>
            <a:r>
              <a:rPr lang="en-US" dirty="0" err="1"/>
              <a:t>Patruno</a:t>
            </a:r>
            <a:endParaRPr lang="en-US" dirty="0"/>
          </a:p>
          <a:p>
            <a:pPr algn="ctr"/>
            <a:endParaRPr lang="en-US" dirty="0"/>
          </a:p>
          <a:p>
            <a:pPr algn="ctr"/>
            <a:endParaRPr lang="en-US" dirty="0"/>
          </a:p>
          <a:p>
            <a:pPr algn="ctr"/>
            <a:endParaRPr lang="en-US"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79" y="1054363"/>
            <a:ext cx="4971372" cy="3728529"/>
          </a:xfrm>
          <a:prstGeom prst="rect">
            <a:avLst/>
          </a:prstGeom>
        </p:spPr>
      </p:pic>
      <p:pic>
        <p:nvPicPr>
          <p:cNvPr id="2052" name="Immagin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858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magine 2" descr="minist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8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08715"/>
            <a:ext cx="10515600" cy="320675"/>
          </a:xfrm>
        </p:spPr>
        <p:txBody>
          <a:bodyPr>
            <a:normAutofit fontScale="90000"/>
          </a:bodyPr>
          <a:lstStyle/>
          <a:p>
            <a:pPr algn="ctr"/>
            <a:r>
              <a:rPr lang="it-IT" sz="1800" b="1" dirty="0">
                <a:solidFill>
                  <a:srgbClr val="FF0000"/>
                </a:solidFill>
              </a:rPr>
              <a:t>ORGANIZZAZIONE DELL’AMBIENTE DI APPRENDIMENTO</a:t>
            </a:r>
          </a:p>
        </p:txBody>
      </p:sp>
      <p:sp>
        <p:nvSpPr>
          <p:cNvPr id="3" name="Segnaposto contenuto 2"/>
          <p:cNvSpPr>
            <a:spLocks noGrp="1"/>
          </p:cNvSpPr>
          <p:nvPr>
            <p:ph idx="1"/>
          </p:nvPr>
        </p:nvSpPr>
        <p:spPr>
          <a:xfrm>
            <a:off x="493295" y="481256"/>
            <a:ext cx="10860505" cy="4247147"/>
          </a:xfrm>
        </p:spPr>
        <p:txBody>
          <a:bodyPr>
            <a:noAutofit/>
          </a:bodyPr>
          <a:lstStyle/>
          <a:p>
            <a:pPr marL="0" indent="0" algn="just">
              <a:buNone/>
            </a:pPr>
            <a:r>
              <a:rPr lang="it-IT" sz="1600" dirty="0"/>
              <a:t>Regolarmente in classe viene utilizzato un approccio che favorisce l’interazione e la dimensione sociale ed emotiva dell’apprendimento, si procede esplorando gli argomenti spesso attraverso la </a:t>
            </a:r>
            <a:r>
              <a:rPr lang="it-IT" sz="1600" dirty="0" err="1"/>
              <a:t>problematizzazione</a:t>
            </a:r>
            <a:r>
              <a:rPr lang="it-IT" sz="1600" dirty="0"/>
              <a:t>, per lo sviluppo dei processi cognitivi degli studenti. </a:t>
            </a:r>
          </a:p>
          <a:p>
            <a:pPr marL="0" indent="0" algn="just">
              <a:buNone/>
            </a:pPr>
            <a:r>
              <a:rPr lang="it-IT" sz="1600" dirty="0"/>
              <a:t>All’inizio, nella sessione organizzativa, si propone una fase di Brainstorming, per una ricognizione delle conoscenze ingenue e spontanee possedute dai bambini, del loro vissuto esperienziale legato al mare e al territorio, soprattutto in relazione alle zone balneari più vicine alla città. Il lavoro viene, quindi, suddiviso tra gruppi in cui vi sia una chiara ripartizione di compiti e funzioni. I gruppi si formano in maniera apparentemente libera, ma, in realtà, la modalità è guidata dal docente, in modo tale che possa funzionare al meglio lo </a:t>
            </a:r>
            <a:r>
              <a:rPr lang="it-IT" sz="1600" dirty="0" err="1"/>
              <a:t>scaffolding</a:t>
            </a:r>
            <a:r>
              <a:rPr lang="it-IT" sz="1600" dirty="0"/>
              <a:t> (tutoring tra pari) e l’apprendimento collaborativo e cooperativo per una costruzione condivisa delle conoscenze. Nella fase di verbalizzazione, la </a:t>
            </a:r>
            <a:r>
              <a:rPr lang="it-IT" sz="1600" dirty="0" err="1"/>
              <a:t>problematizzazione</a:t>
            </a:r>
            <a:r>
              <a:rPr lang="it-IT" sz="1600" dirty="0"/>
              <a:t> viene proposta spesso, attraverso: dissonanze cognitive, analogie e differenze, interrogativi, paradossi. Si definisce questa fase attività di «esplora-Azione», poiché si accolgono per quanto possibile le proposte degli allievi, che sono poco inclini a rispettare le regole, ma molto creativi, in modo da assecondare la loro motivazione, molla imprescindibile verso la conoscenza. Durante l’attività laboratoriale si pianifica la ricerca e si fa il focus sui possibili problemi incontrati, le cui proposte risolutive si socializzano ai vari gruppi. Si individuano, infatti, somiglianze, differenze, analogie nel procedimento proposto da ogni team. Si promuove un atteggiamento di ricerca attraverso il fare, lo sperimentare; si  costruiscono modelli e realtà condivisi simili a quelli scientifici. Il materiale al termine del percorso viene raccolto in un contenitore multimediale sempre in un’ ottica interdisciplinare. </a:t>
            </a:r>
          </a:p>
          <a:p>
            <a:pPr marL="0" indent="0" algn="just">
              <a:buNone/>
            </a:pPr>
            <a:r>
              <a:rPr lang="it-IT" sz="1600" dirty="0"/>
              <a:t>Alla fine, il lavoro d’interazione dei diversi gruppi conduce alla costruzione soggettiva ed intersoggettiva di una presentazione, corrispondente ad una rete d’informazioni e contestualizzata nello strumento del file in formato </a:t>
            </a:r>
            <a:r>
              <a:rPr lang="it-IT" sz="1600" dirty="0" err="1"/>
              <a:t>power</a:t>
            </a:r>
            <a:r>
              <a:rPr lang="it-IT" sz="1600" dirty="0"/>
              <a:t> </a:t>
            </a:r>
            <a:r>
              <a:rPr lang="it-IT" sz="1600" dirty="0" err="1"/>
              <a:t>point</a:t>
            </a:r>
            <a:r>
              <a:rPr lang="it-IT" sz="1600" dirty="0"/>
              <a:t>. In prospettiva meta-cognitiva, esso costituirà la conclusione del percorso di «Informa- Azione» degli studenti, ormai «esperte guide ambientaliste».</a:t>
            </a:r>
          </a:p>
          <a:p>
            <a:pPr marL="0" indent="0" algn="just">
              <a:buNone/>
            </a:pPr>
            <a:endParaRPr lang="it-IT" sz="1600" dirty="0"/>
          </a:p>
          <a:p>
            <a:pPr algn="just"/>
            <a:endParaRPr lang="it-IT" sz="1600" dirty="0"/>
          </a:p>
        </p:txBody>
      </p:sp>
    </p:spTree>
    <p:extLst>
      <p:ext uri="{BB962C8B-B14F-4D97-AF65-F5344CB8AC3E}">
        <p14:creationId xmlns:p14="http://schemas.microsoft.com/office/powerpoint/2010/main" val="285561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b="20220"/>
          <a:stretch/>
        </p:blipFill>
        <p:spPr>
          <a:xfrm>
            <a:off x="702792" y="304531"/>
            <a:ext cx="10952588" cy="6553469"/>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850732805"/>
              </p:ext>
            </p:extLst>
          </p:nvPr>
        </p:nvGraphicFramePr>
        <p:xfrm>
          <a:off x="1997228" y="1091326"/>
          <a:ext cx="8131173" cy="2194560"/>
        </p:xfrm>
        <a:graphic>
          <a:graphicData uri="http://schemas.openxmlformats.org/drawingml/2006/table">
            <a:tbl>
              <a:tblPr firstRow="1" bandRow="1">
                <a:tableStyleId>{5C22544A-7EE6-4342-B048-85BDC9FD1C3A}</a:tableStyleId>
              </a:tblPr>
              <a:tblGrid>
                <a:gridCol w="2710391">
                  <a:extLst>
                    <a:ext uri="{9D8B030D-6E8A-4147-A177-3AD203B41FA5}">
                      <a16:colId xmlns:a16="http://schemas.microsoft.com/office/drawing/2014/main" val="1064969671"/>
                    </a:ext>
                  </a:extLst>
                </a:gridCol>
                <a:gridCol w="2710391">
                  <a:extLst>
                    <a:ext uri="{9D8B030D-6E8A-4147-A177-3AD203B41FA5}">
                      <a16:colId xmlns:a16="http://schemas.microsoft.com/office/drawing/2014/main" val="2927554788"/>
                    </a:ext>
                  </a:extLst>
                </a:gridCol>
                <a:gridCol w="2710391">
                  <a:extLst>
                    <a:ext uri="{9D8B030D-6E8A-4147-A177-3AD203B41FA5}">
                      <a16:colId xmlns:a16="http://schemas.microsoft.com/office/drawing/2014/main" val="3171894568"/>
                    </a:ext>
                  </a:extLst>
                </a:gridCol>
              </a:tblGrid>
              <a:tr h="351772">
                <a:tc>
                  <a:txBody>
                    <a:bodyPr/>
                    <a:lstStyle/>
                    <a:p>
                      <a:pPr algn="ctr"/>
                      <a:r>
                        <a:rPr lang="it-IT" dirty="0"/>
                        <a:t>SPAZI</a:t>
                      </a:r>
                    </a:p>
                  </a:txBody>
                  <a:tcPr/>
                </a:tc>
                <a:tc>
                  <a:txBody>
                    <a:bodyPr/>
                    <a:lstStyle/>
                    <a:p>
                      <a:pPr algn="ctr"/>
                      <a:r>
                        <a:rPr lang="it-IT" dirty="0"/>
                        <a:t>TEMPI</a:t>
                      </a:r>
                    </a:p>
                  </a:txBody>
                  <a:tcPr/>
                </a:tc>
                <a:tc>
                  <a:txBody>
                    <a:bodyPr/>
                    <a:lstStyle/>
                    <a:p>
                      <a:r>
                        <a:rPr lang="it-IT" dirty="0"/>
                        <a:t>MATERIALI E STRUMENTI</a:t>
                      </a:r>
                    </a:p>
                  </a:txBody>
                  <a:tcPr/>
                </a:tc>
                <a:extLst>
                  <a:ext uri="{0D108BD9-81ED-4DB2-BD59-A6C34878D82A}">
                    <a16:rowId xmlns:a16="http://schemas.microsoft.com/office/drawing/2014/main" val="2575466722"/>
                  </a:ext>
                </a:extLst>
              </a:tr>
              <a:tr h="780644">
                <a:tc>
                  <a:txBody>
                    <a:bodyPr/>
                    <a:lstStyle/>
                    <a:p>
                      <a:pPr algn="ctr"/>
                      <a:r>
                        <a:rPr lang="it-IT" sz="1200" dirty="0"/>
                        <a:t>GIARDINO/ LABORATORIO D’INFORMATICA/ AULA</a:t>
                      </a:r>
                      <a:r>
                        <a:rPr lang="it-IT" sz="1200" baseline="0" dirty="0"/>
                        <a:t> dotata di LIM</a:t>
                      </a:r>
                      <a:endParaRPr lang="it-IT"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a:t>4</a:t>
                      </a:r>
                      <a:r>
                        <a:rPr lang="it-IT" sz="1200" baseline="0" dirty="0"/>
                        <a:t> setti</a:t>
                      </a:r>
                      <a:r>
                        <a:rPr lang="it-IT" sz="1200" dirty="0"/>
                        <a:t>mane. Si prevede di utilizzare le</a:t>
                      </a:r>
                      <a:r>
                        <a:rPr lang="it-IT" sz="1200" baseline="0" dirty="0"/>
                        <a:t> prime due settimane </a:t>
                      </a:r>
                      <a:r>
                        <a:rPr lang="it-IT" sz="1200" dirty="0"/>
                        <a:t>per la fase preparatoria di informazione e di progettazione, nonché per l’esecuzione dell’opera</a:t>
                      </a:r>
                      <a:r>
                        <a:rPr lang="it-IT" sz="1200" baseline="0" dirty="0"/>
                        <a:t> </a:t>
                      </a:r>
                      <a:r>
                        <a:rPr lang="it-IT" sz="1200" dirty="0"/>
                        <a:t>e le</a:t>
                      </a:r>
                      <a:r>
                        <a:rPr lang="it-IT" sz="1200" baseline="0" dirty="0"/>
                        <a:t> </a:t>
                      </a:r>
                      <a:r>
                        <a:rPr lang="it-IT" sz="1200" dirty="0"/>
                        <a:t>seconde due per la riflessione e la costruzione del </a:t>
                      </a:r>
                      <a:r>
                        <a:rPr lang="it-IT" sz="1200" dirty="0" err="1"/>
                        <a:t>power</a:t>
                      </a:r>
                      <a:r>
                        <a:rPr lang="it-IT" sz="1200" dirty="0"/>
                        <a:t> </a:t>
                      </a:r>
                      <a:r>
                        <a:rPr lang="it-IT" sz="1200" dirty="0" err="1"/>
                        <a:t>point</a:t>
                      </a:r>
                      <a:endParaRPr lang="it-IT" sz="1200" dirty="0"/>
                    </a:p>
                    <a:p>
                      <a:pPr algn="ctr"/>
                      <a:endParaRPr lang="it-IT" dirty="0"/>
                    </a:p>
                  </a:txBody>
                  <a:tcPr/>
                </a:tc>
                <a:tc>
                  <a:txBody>
                    <a:bodyPr/>
                    <a:lstStyle/>
                    <a:p>
                      <a:r>
                        <a:rPr lang="it-IT" sz="1200" dirty="0"/>
                        <a:t>LIM, PC, FOTOCAMERA, STAMPANTE, MAPPE PRODOTTE DAGLI ALUNNI, MATERIALE DI FACILE CONSUMO</a:t>
                      </a:r>
                    </a:p>
                  </a:txBody>
                  <a:tcPr/>
                </a:tc>
                <a:extLst>
                  <a:ext uri="{0D108BD9-81ED-4DB2-BD59-A6C34878D82A}">
                    <a16:rowId xmlns:a16="http://schemas.microsoft.com/office/drawing/2014/main" val="1496938424"/>
                  </a:ext>
                </a:extLst>
              </a:tr>
            </a:tbl>
          </a:graphicData>
        </a:graphic>
      </p:graphicFrame>
    </p:spTree>
    <p:extLst>
      <p:ext uri="{BB962C8B-B14F-4D97-AF65-F5344CB8AC3E}">
        <p14:creationId xmlns:p14="http://schemas.microsoft.com/office/powerpoint/2010/main" val="275998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5948" y="114518"/>
            <a:ext cx="8934182" cy="4774883"/>
          </a:xfrm>
        </p:spPr>
        <p:txBody>
          <a:bodyPr>
            <a:normAutofit/>
          </a:bodyPr>
          <a:lstStyle/>
          <a:p>
            <a:r>
              <a:rPr lang="it-IT" sz="1200" dirty="0">
                <a:solidFill>
                  <a:schemeClr val="bg2">
                    <a:lumMod val="40000"/>
                    <a:lumOff val="60000"/>
                  </a:schemeClr>
                </a:solidFill>
              </a:rPr>
              <a:t>MOTIVAZIONE</a:t>
            </a:r>
          </a:p>
          <a:p>
            <a:pPr marL="0" indent="0" algn="just">
              <a:buNone/>
            </a:pPr>
            <a:r>
              <a:rPr lang="it-IT" sz="1200" dirty="0"/>
              <a:t>Per riattivare le conoscenze pregresse e la carica motivazionale legata alle emozioni, la docente decide di far ripartire il percorso dal punto in cui si era interrotto lo scorso anno, visionando con gli alunni le foto relative all’uscita esplorativa presso il Museo del mare di Gallipoli ed il premio ricevuto per il progetto «Vela e salute».</a:t>
            </a:r>
          </a:p>
          <a:p>
            <a:pPr marL="0" indent="0">
              <a:buNone/>
            </a:pPr>
            <a:endParaRPr lang="it-IT" sz="1200" dirty="0"/>
          </a:p>
          <a:p>
            <a:endParaRPr lang="it-IT" sz="1200" dirty="0"/>
          </a:p>
          <a:p>
            <a:pPr marL="0" indent="0">
              <a:buNone/>
            </a:pPr>
            <a:endParaRPr lang="it-IT" sz="1200" dirty="0"/>
          </a:p>
          <a:p>
            <a:pPr marL="0" indent="0">
              <a:buNone/>
            </a:pPr>
            <a:endParaRPr lang="it-IT" sz="1200" dirty="0"/>
          </a:p>
        </p:txBody>
      </p:sp>
      <p:sp>
        <p:nvSpPr>
          <p:cNvPr id="11" name="CasellaDiTesto 10"/>
          <p:cNvSpPr txBox="1"/>
          <p:nvPr/>
        </p:nvSpPr>
        <p:spPr>
          <a:xfrm>
            <a:off x="331526" y="964079"/>
            <a:ext cx="8963025" cy="5893921"/>
          </a:xfrm>
          <a:prstGeom prst="rect">
            <a:avLst/>
          </a:prstGeom>
          <a:noFill/>
        </p:spPr>
        <p:txBody>
          <a:bodyPr wrap="square" rtlCol="0">
            <a:spAutoFit/>
          </a:bodyPr>
          <a:lstStyle/>
          <a:p>
            <a:pPr marL="171450" indent="-171450" algn="just">
              <a:buFont typeface="Arial" panose="020B0604020202020204" pitchFamily="34" charset="0"/>
              <a:buChar char="•"/>
            </a:pPr>
            <a:r>
              <a:rPr lang="it-IT" sz="1300" dirty="0">
                <a:solidFill>
                  <a:schemeClr val="bg2">
                    <a:lumMod val="40000"/>
                    <a:lumOff val="60000"/>
                  </a:schemeClr>
                </a:solidFill>
                <a:latin typeface="+mj-lt"/>
              </a:rPr>
              <a:t>SVOLGIMENTO ATTIVITA’</a:t>
            </a:r>
          </a:p>
          <a:p>
            <a:pPr algn="just"/>
            <a:r>
              <a:rPr lang="it-IT" sz="1300" dirty="0">
                <a:latin typeface="+mj-lt"/>
              </a:rPr>
              <a:t>Durante la ricognizione dei bei ricordi, la docente verifica che gli alunni rammentino i contenuti, nonché le modalità utilizzate per la costruzione dell’elaborato vincitore del premio e ne analizza le caratteristiche con i bambini. A questo punto, chiede quale sia la loro esperienza attuale riguardo al mare. Lascia intervenire a turno ognuno con le proprie conoscenze e informazioni, moderando soltanto lo scambio verbale. In questo modo, è possibile già stabilire i prerequisiti e gli interessi degli allievi per la suddivisione in gruppi. Chi manifesta propensione per l’approfondimento di un determinato problema ambientale verrà sicuramente aggregato in maniera opportuna nell’indagine successiva. Si stimola, poi, la discussione con un filmato che mostra come i</a:t>
            </a:r>
            <a:r>
              <a:rPr lang="it-IT" sz="1300" dirty="0"/>
              <a:t>n tutto il mondo la risorsa naturale dell’acqua sia sempre di più messa in crisi: l’acqua dolce, di cui abbiamo bisogno per sopravvivere e prosperare, è sempre più scarsa, mentre si assiste ad un depauperamento dei suoli, dei fiumi, dei laghi e di tutti gli ecosistemi, sempre meno ospitali per le specie viventi; ancor peggio, viene messo in crisi l’equilibrio del mare, fondamentale per lo stato del pianeta. Segue una scheda di verifica di comprensione del </a:t>
            </a:r>
            <a:r>
              <a:rPr lang="it-IT" sz="1300" dirty="0" err="1"/>
              <a:t>filmato,</a:t>
            </a:r>
            <a:r>
              <a:rPr lang="it-IT" sz="1300" b="1" dirty="0" err="1">
                <a:solidFill>
                  <a:schemeClr val="bg2">
                    <a:lumMod val="60000"/>
                    <a:lumOff val="40000"/>
                  </a:schemeClr>
                </a:solidFill>
                <a:latin typeface="+mj-lt"/>
              </a:rPr>
              <a:t>VERBALIZZAZIONE</a:t>
            </a:r>
            <a:r>
              <a:rPr lang="it-IT" sz="1300" b="1" dirty="0">
                <a:solidFill>
                  <a:schemeClr val="bg2">
                    <a:lumMod val="60000"/>
                    <a:lumOff val="40000"/>
                  </a:schemeClr>
                </a:solidFill>
                <a:latin typeface="+mj-lt"/>
              </a:rPr>
              <a:t> CONDIVISA</a:t>
            </a:r>
          </a:p>
          <a:p>
            <a:pPr algn="just"/>
            <a:r>
              <a:rPr lang="it-IT" sz="1300" dirty="0">
                <a:latin typeface="+mj-lt"/>
              </a:rPr>
              <a:t>Si stabiliscono 8 gruppi omogenei, di 3 elementi ciascuno. Dopo aver effettuato delle ricerche autonome nel laboratorio informatico, ci si riunisce nell’aula dotata di LIM per progettare il percorso, con la coordinazione dei referenti di ogni gruppo. Ogni team, guardando il percorso sulla mappa concettuale proposta, potrà inserire i propri suggerimenti e le proprie preferenze. A questo punto la </a:t>
            </a:r>
            <a:r>
              <a:rPr lang="it-IT" sz="1300" b="1" dirty="0" err="1">
                <a:latin typeface="+mj-lt"/>
              </a:rPr>
              <a:t>problematizzazione</a:t>
            </a:r>
            <a:r>
              <a:rPr lang="it-IT" sz="1300" dirty="0">
                <a:latin typeface="+mj-lt"/>
              </a:rPr>
              <a:t>: come comunicare e rendere evidenti sia i problemi ambientali che le possibili soluzioni ai loro coetanei, in modo che adottino abitudini sane e condivise? Emerge l’idea di usare ancora una volta l’arte come linguaggio espressivo.</a:t>
            </a:r>
          </a:p>
          <a:p>
            <a:pPr marL="171450" indent="-171450" algn="just">
              <a:buFont typeface="Arial" panose="020B0604020202020204" pitchFamily="34" charset="0"/>
              <a:buChar char="•"/>
            </a:pPr>
            <a:r>
              <a:rPr lang="it-IT" sz="1300" dirty="0">
                <a:solidFill>
                  <a:schemeClr val="bg2">
                    <a:lumMod val="40000"/>
                    <a:lumOff val="60000"/>
                  </a:schemeClr>
                </a:solidFill>
                <a:latin typeface="+mj-lt"/>
              </a:rPr>
              <a:t>MODALITA’ DI RICERCA</a:t>
            </a:r>
          </a:p>
          <a:p>
            <a:pPr algn="just"/>
            <a:r>
              <a:rPr lang="it-IT" sz="1300" dirty="0">
                <a:latin typeface="+mj-lt"/>
              </a:rPr>
              <a:t>L’organizzazione della ricerca prevede </a:t>
            </a:r>
            <a:r>
              <a:rPr lang="it-IT" sz="1300" dirty="0" err="1">
                <a:latin typeface="+mj-lt"/>
              </a:rPr>
              <a:t>step</a:t>
            </a:r>
            <a:r>
              <a:rPr lang="it-IT" sz="1300" dirty="0">
                <a:latin typeface="+mj-lt"/>
              </a:rPr>
              <a:t> definiti. Dopo una lettura attenta della scheda riassuntiva fornita, si procede alla revisione dei possibili materiali e al confronto tra pari. Infine, viene fornito un modello per (la mappa concettuale, che farà da scheletro per la presentazione finale). Nella seconda fase, che si concluderà con il compito di realtà (il </a:t>
            </a:r>
            <a:r>
              <a:rPr lang="it-IT" sz="1300" dirty="0" err="1">
                <a:latin typeface="+mj-lt"/>
              </a:rPr>
              <a:t>power</a:t>
            </a:r>
            <a:r>
              <a:rPr lang="it-IT" sz="1300" dirty="0">
                <a:latin typeface="+mj-lt"/>
              </a:rPr>
              <a:t> </a:t>
            </a:r>
            <a:r>
              <a:rPr lang="it-IT" sz="1300" dirty="0" err="1">
                <a:latin typeface="+mj-lt"/>
              </a:rPr>
              <a:t>point</a:t>
            </a:r>
            <a:r>
              <a:rPr lang="it-IT" sz="1300" dirty="0">
                <a:latin typeface="+mj-lt"/>
              </a:rPr>
              <a:t>), i tre componenti della squadra determinano ruoli più definiti: uno si occupa dei testi, l’altro delle immagini, il terzo dell’impaginazione e delle animazioni (web </a:t>
            </a:r>
            <a:r>
              <a:rPr lang="it-IT" sz="1300" dirty="0" err="1">
                <a:latin typeface="+mj-lt"/>
              </a:rPr>
              <a:t>director</a:t>
            </a:r>
            <a:r>
              <a:rPr lang="it-IT" sz="1300" dirty="0">
                <a:latin typeface="+mj-lt"/>
              </a:rPr>
              <a:t>). Ulteriori approfondimenti vengono condotti anche singolarmente a casa, attraverso brevi interviste alle famiglie e ricerche sul web. Infine il materiale raccolto viene rielaborato e inserito nella scheda predisposta.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407" y="4678488"/>
            <a:ext cx="2785593" cy="2089195"/>
          </a:xfrm>
          <a:prstGeom prst="rect">
            <a:avLst/>
          </a:prstGeom>
        </p:spPr>
      </p:pic>
      <p:pic>
        <p:nvPicPr>
          <p:cNvPr id="12" name="Immagine 11"/>
          <p:cNvPicPr>
            <a:picLocks noChangeAspect="1"/>
          </p:cNvPicPr>
          <p:nvPr/>
        </p:nvPicPr>
        <p:blipFill rotWithShape="1">
          <a:blip r:embed="rId3" cstate="print">
            <a:extLst>
              <a:ext uri="{28A0092B-C50C-407E-A947-70E740481C1C}">
                <a14:useLocalDpi xmlns:a14="http://schemas.microsoft.com/office/drawing/2010/main" val="0"/>
              </a:ext>
            </a:extLst>
          </a:blip>
          <a:srcRect t="14648" r="3146" b="4038"/>
          <a:stretch/>
        </p:blipFill>
        <p:spPr>
          <a:xfrm>
            <a:off x="9406406" y="148699"/>
            <a:ext cx="2578799" cy="1623781"/>
          </a:xfrm>
          <a:prstGeom prst="rect">
            <a:avLst/>
          </a:prstGeom>
        </p:spPr>
      </p:pic>
      <p:pic>
        <p:nvPicPr>
          <p:cNvPr id="13" name="Immagine 12"/>
          <p:cNvPicPr>
            <a:picLocks noChangeAspect="1"/>
          </p:cNvPicPr>
          <p:nvPr/>
        </p:nvPicPr>
        <p:blipFill rotWithShape="1">
          <a:blip r:embed="rId4" cstate="print">
            <a:extLst>
              <a:ext uri="{28A0092B-C50C-407E-A947-70E740481C1C}">
                <a14:useLocalDpi xmlns:a14="http://schemas.microsoft.com/office/drawing/2010/main" val="0"/>
              </a:ext>
            </a:extLst>
          </a:blip>
          <a:srcRect l="8061"/>
          <a:stretch/>
        </p:blipFill>
        <p:spPr>
          <a:xfrm rot="5400000">
            <a:off x="9269994" y="2035167"/>
            <a:ext cx="2851621" cy="2326248"/>
          </a:xfrm>
          <a:prstGeom prst="rect">
            <a:avLst/>
          </a:prstGeom>
        </p:spPr>
      </p:pic>
    </p:spTree>
    <p:extLst>
      <p:ext uri="{BB962C8B-B14F-4D97-AF65-F5344CB8AC3E}">
        <p14:creationId xmlns:p14="http://schemas.microsoft.com/office/powerpoint/2010/main" val="285761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0320" y="238125"/>
            <a:ext cx="9191625" cy="5034915"/>
          </a:xfrm>
        </p:spPr>
        <p:txBody>
          <a:bodyPr>
            <a:normAutofit lnSpcReduction="10000"/>
          </a:bodyPr>
          <a:lstStyle/>
          <a:p>
            <a:r>
              <a:rPr lang="it-IT" sz="1200" dirty="0"/>
              <a:t>CONVERSAZIONE GUIDATA (GRIGLIA PER L’OSSERVAZIONE SISTEMATICA)</a:t>
            </a:r>
          </a:p>
          <a:p>
            <a:pPr marL="0" indent="0">
              <a:buNone/>
            </a:pPr>
            <a:endParaRPr lang="it-IT" sz="1200" dirty="0"/>
          </a:p>
          <a:p>
            <a:pPr marL="0" indent="0">
              <a:buNone/>
            </a:pPr>
            <a:endParaRPr lang="it-IT" sz="1200" dirty="0"/>
          </a:p>
          <a:p>
            <a:pPr marL="0" indent="0">
              <a:buNone/>
            </a:pPr>
            <a:endParaRPr lang="it-IT" sz="1200" dirty="0"/>
          </a:p>
          <a:p>
            <a:pPr marL="0" indent="0">
              <a:buNone/>
            </a:pPr>
            <a:endParaRPr lang="it-IT" sz="1200" dirty="0"/>
          </a:p>
          <a:p>
            <a:pPr marL="0" indent="0">
              <a:buNone/>
            </a:pPr>
            <a:endParaRPr lang="it-IT" sz="1200" dirty="0"/>
          </a:p>
          <a:p>
            <a:pPr marL="0" indent="0">
              <a:buNone/>
            </a:pPr>
            <a:endParaRPr lang="it-IT" sz="1200" dirty="0"/>
          </a:p>
          <a:p>
            <a:pPr marL="0" indent="0">
              <a:buNone/>
            </a:pPr>
            <a:r>
              <a:rPr lang="it-IT" sz="1200" dirty="0">
                <a:solidFill>
                  <a:schemeClr val="bg2">
                    <a:lumMod val="60000"/>
                    <a:lumOff val="40000"/>
                  </a:schemeClr>
                </a:solidFill>
              </a:rPr>
              <a:t>AUTONOMIA</a:t>
            </a:r>
            <a:r>
              <a:rPr lang="it-IT" sz="1200" dirty="0"/>
              <a:t>: è capace di reperire da solo strumenti o materiali necessari e di usarli in modo efficace.  Dimostra di possedere dei copioni di riferimento. Sa formulare ipotesi e trovare soluzioni. • Ragiona sugli indizi collegandoli alle conoscenze e alle abilità già acquisite. </a:t>
            </a:r>
          </a:p>
          <a:p>
            <a:pPr marL="0" indent="0">
              <a:buNone/>
            </a:pPr>
            <a:r>
              <a:rPr lang="it-IT" sz="1200" cap="all" dirty="0">
                <a:solidFill>
                  <a:schemeClr val="bg2">
                    <a:lumMod val="60000"/>
                    <a:lumOff val="40000"/>
                  </a:schemeClr>
                </a:solidFill>
              </a:rPr>
              <a:t>Relazione</a:t>
            </a:r>
            <a:r>
              <a:rPr lang="it-IT" sz="1200" dirty="0">
                <a:solidFill>
                  <a:schemeClr val="bg2">
                    <a:lumMod val="60000"/>
                    <a:lumOff val="40000"/>
                  </a:schemeClr>
                </a:solidFill>
              </a:rPr>
              <a:t>: </a:t>
            </a:r>
            <a:r>
              <a:rPr lang="it-IT" sz="1200" dirty="0"/>
              <a:t>interagisce con i compagni, sa esprimere e infondere fiducia, sa creare un clima propositivo. Condivide le opinioni con gli altri riprendendo le idee dei compagni e rilanciandole per progredire nel ragionamento comune. </a:t>
            </a:r>
          </a:p>
          <a:p>
            <a:pPr marL="0" indent="0">
              <a:buNone/>
            </a:pPr>
            <a:r>
              <a:rPr lang="it-IT" sz="1200" cap="all" dirty="0">
                <a:solidFill>
                  <a:schemeClr val="bg2">
                    <a:lumMod val="60000"/>
                    <a:lumOff val="40000"/>
                  </a:schemeClr>
                </a:solidFill>
              </a:rPr>
              <a:t>Partecipazione</a:t>
            </a:r>
            <a:r>
              <a:rPr lang="it-IT" sz="1200" dirty="0">
                <a:solidFill>
                  <a:schemeClr val="bg2">
                    <a:lumMod val="60000"/>
                    <a:lumOff val="40000"/>
                  </a:schemeClr>
                </a:solidFill>
              </a:rPr>
              <a:t> : </a:t>
            </a:r>
            <a:r>
              <a:rPr lang="it-IT" sz="1200" dirty="0"/>
              <a:t>collabora, formula richieste di aiuto, offre il proprio contributo. Prende parte in maniera attiva alle esperienze di gruppo. </a:t>
            </a:r>
          </a:p>
          <a:p>
            <a:pPr marL="0" indent="0">
              <a:buNone/>
            </a:pPr>
            <a:r>
              <a:rPr lang="it-IT" sz="1200" cap="all" dirty="0">
                <a:solidFill>
                  <a:schemeClr val="bg2">
                    <a:lumMod val="60000"/>
                    <a:lumOff val="40000"/>
                  </a:schemeClr>
                </a:solidFill>
              </a:rPr>
              <a:t>Responsabilità</a:t>
            </a:r>
            <a:r>
              <a:rPr lang="it-IT" sz="1200" dirty="0">
                <a:solidFill>
                  <a:schemeClr val="bg2">
                    <a:lumMod val="60000"/>
                    <a:lumOff val="40000"/>
                  </a:schemeClr>
                </a:solidFill>
              </a:rPr>
              <a:t>: </a:t>
            </a:r>
            <a:r>
              <a:rPr lang="it-IT" sz="1200" dirty="0"/>
              <a:t>rispetta i temi assegnati e le fasi previste del lavoro, porta a termine la consegna ricevuta.  Mostra impegno durante il lavoro completando la propria parte entro i tempi previsti. </a:t>
            </a:r>
          </a:p>
          <a:p>
            <a:pPr marL="0" indent="0">
              <a:buNone/>
            </a:pPr>
            <a:r>
              <a:rPr lang="it-IT" sz="1200" cap="all" dirty="0">
                <a:solidFill>
                  <a:schemeClr val="bg2">
                    <a:lumMod val="60000"/>
                    <a:lumOff val="40000"/>
                  </a:schemeClr>
                </a:solidFill>
              </a:rPr>
              <a:t>Flessibilità</a:t>
            </a:r>
            <a:r>
              <a:rPr lang="it-IT" sz="1200" dirty="0"/>
              <a:t>: reagisce a situazioni o esigenze non previste con proposte divergenti, con soluzioni funzionali, con utilizzo originale di materiali. Esprime capacità creative trovando soluzioni originali e alternative. </a:t>
            </a:r>
          </a:p>
          <a:p>
            <a:pPr marL="0" indent="0">
              <a:buNone/>
            </a:pPr>
            <a:r>
              <a:rPr lang="it-IT" sz="1200" cap="all" dirty="0">
                <a:solidFill>
                  <a:schemeClr val="bg2">
                    <a:lumMod val="60000"/>
                    <a:lumOff val="40000"/>
                  </a:schemeClr>
                </a:solidFill>
              </a:rPr>
              <a:t>Consapevolezza</a:t>
            </a:r>
            <a:r>
              <a:rPr lang="it-IT" sz="1200" dirty="0"/>
              <a:t>: è consapevole degli effetti delle sue scelte e delle sue azioni.</a:t>
            </a:r>
          </a:p>
        </p:txBody>
      </p:sp>
      <p:graphicFrame>
        <p:nvGraphicFramePr>
          <p:cNvPr id="4" name="Tabella 3"/>
          <p:cNvGraphicFramePr>
            <a:graphicFrameLocks noGrp="1"/>
          </p:cNvGraphicFramePr>
          <p:nvPr>
            <p:extLst>
              <p:ext uri="{D42A27DB-BD31-4B8C-83A1-F6EECF244321}">
                <p14:modId xmlns:p14="http://schemas.microsoft.com/office/powerpoint/2010/main" val="177403631"/>
              </p:ext>
            </p:extLst>
          </p:nvPr>
        </p:nvGraphicFramePr>
        <p:xfrm>
          <a:off x="508804" y="592425"/>
          <a:ext cx="8683626" cy="1569720"/>
        </p:xfrm>
        <a:graphic>
          <a:graphicData uri="http://schemas.openxmlformats.org/drawingml/2006/table">
            <a:tbl>
              <a:tblPr firstRow="1" bandRow="1">
                <a:tableStyleId>{5C22544A-7EE6-4342-B048-85BDC9FD1C3A}</a:tableStyleId>
              </a:tblPr>
              <a:tblGrid>
                <a:gridCol w="1240518">
                  <a:extLst>
                    <a:ext uri="{9D8B030D-6E8A-4147-A177-3AD203B41FA5}">
                      <a16:colId xmlns:a16="http://schemas.microsoft.com/office/drawing/2014/main" val="2254779118"/>
                    </a:ext>
                  </a:extLst>
                </a:gridCol>
                <a:gridCol w="1240518">
                  <a:extLst>
                    <a:ext uri="{9D8B030D-6E8A-4147-A177-3AD203B41FA5}">
                      <a16:colId xmlns:a16="http://schemas.microsoft.com/office/drawing/2014/main" val="2539594260"/>
                    </a:ext>
                  </a:extLst>
                </a:gridCol>
                <a:gridCol w="1240518">
                  <a:extLst>
                    <a:ext uri="{9D8B030D-6E8A-4147-A177-3AD203B41FA5}">
                      <a16:colId xmlns:a16="http://schemas.microsoft.com/office/drawing/2014/main" val="1371860274"/>
                    </a:ext>
                  </a:extLst>
                </a:gridCol>
                <a:gridCol w="1240518">
                  <a:extLst>
                    <a:ext uri="{9D8B030D-6E8A-4147-A177-3AD203B41FA5}">
                      <a16:colId xmlns:a16="http://schemas.microsoft.com/office/drawing/2014/main" val="1112446339"/>
                    </a:ext>
                  </a:extLst>
                </a:gridCol>
                <a:gridCol w="1240518">
                  <a:extLst>
                    <a:ext uri="{9D8B030D-6E8A-4147-A177-3AD203B41FA5}">
                      <a16:colId xmlns:a16="http://schemas.microsoft.com/office/drawing/2014/main" val="1977742937"/>
                    </a:ext>
                  </a:extLst>
                </a:gridCol>
                <a:gridCol w="1240518">
                  <a:extLst>
                    <a:ext uri="{9D8B030D-6E8A-4147-A177-3AD203B41FA5}">
                      <a16:colId xmlns:a16="http://schemas.microsoft.com/office/drawing/2014/main" val="124867693"/>
                    </a:ext>
                  </a:extLst>
                </a:gridCol>
                <a:gridCol w="1240518">
                  <a:extLst>
                    <a:ext uri="{9D8B030D-6E8A-4147-A177-3AD203B41FA5}">
                      <a16:colId xmlns:a16="http://schemas.microsoft.com/office/drawing/2014/main" val="2288779657"/>
                    </a:ext>
                  </a:extLst>
                </a:gridCol>
              </a:tblGrid>
              <a:tr h="352618">
                <a:tc>
                  <a:txBody>
                    <a:bodyPr/>
                    <a:lstStyle/>
                    <a:p>
                      <a:r>
                        <a:rPr lang="it-IT" sz="1200" dirty="0">
                          <a:solidFill>
                            <a:schemeClr val="bg2">
                              <a:lumMod val="20000"/>
                              <a:lumOff val="80000"/>
                            </a:schemeClr>
                          </a:solidFill>
                        </a:rPr>
                        <a:t>ALUNNO</a:t>
                      </a:r>
                    </a:p>
                  </a:txBody>
                  <a:tcPr/>
                </a:tc>
                <a:tc>
                  <a:txBody>
                    <a:bodyPr/>
                    <a:lstStyle/>
                    <a:p>
                      <a:r>
                        <a:rPr lang="it-IT" sz="1200" dirty="0">
                          <a:solidFill>
                            <a:schemeClr val="bg2">
                              <a:lumMod val="20000"/>
                              <a:lumOff val="80000"/>
                            </a:schemeClr>
                          </a:solidFill>
                        </a:rPr>
                        <a:t>Autonomia</a:t>
                      </a:r>
                    </a:p>
                  </a:txBody>
                  <a:tcPr/>
                </a:tc>
                <a:tc>
                  <a:txBody>
                    <a:bodyPr/>
                    <a:lstStyle/>
                    <a:p>
                      <a:r>
                        <a:rPr lang="it-IT" sz="1200" dirty="0">
                          <a:solidFill>
                            <a:schemeClr val="bg2">
                              <a:lumMod val="20000"/>
                              <a:lumOff val="80000"/>
                            </a:schemeClr>
                          </a:solidFill>
                        </a:rPr>
                        <a:t>Relazione</a:t>
                      </a:r>
                    </a:p>
                  </a:txBody>
                  <a:tcPr/>
                </a:tc>
                <a:tc>
                  <a:txBody>
                    <a:bodyPr/>
                    <a:lstStyle/>
                    <a:p>
                      <a:r>
                        <a:rPr lang="it-IT" sz="1200" dirty="0">
                          <a:solidFill>
                            <a:schemeClr val="bg2">
                              <a:lumMod val="20000"/>
                              <a:lumOff val="80000"/>
                            </a:schemeClr>
                          </a:solidFill>
                        </a:rPr>
                        <a:t>Partecipazione</a:t>
                      </a:r>
                    </a:p>
                  </a:txBody>
                  <a:tcPr/>
                </a:tc>
                <a:tc>
                  <a:txBody>
                    <a:bodyPr/>
                    <a:lstStyle/>
                    <a:p>
                      <a:r>
                        <a:rPr lang="it-IT" sz="1200" dirty="0">
                          <a:solidFill>
                            <a:schemeClr val="bg2">
                              <a:lumMod val="20000"/>
                              <a:lumOff val="80000"/>
                            </a:schemeClr>
                          </a:solidFill>
                        </a:rPr>
                        <a:t>Responsabilità</a:t>
                      </a:r>
                    </a:p>
                  </a:txBody>
                  <a:tcPr/>
                </a:tc>
                <a:tc>
                  <a:txBody>
                    <a:bodyPr/>
                    <a:lstStyle/>
                    <a:p>
                      <a:r>
                        <a:rPr lang="it-IT" sz="1200" dirty="0">
                          <a:solidFill>
                            <a:schemeClr val="bg2">
                              <a:lumMod val="20000"/>
                              <a:lumOff val="80000"/>
                            </a:schemeClr>
                          </a:solidFill>
                        </a:rPr>
                        <a:t>Flessibilità</a:t>
                      </a:r>
                    </a:p>
                  </a:txBody>
                  <a:tcPr/>
                </a:tc>
                <a:tc>
                  <a:txBody>
                    <a:bodyPr/>
                    <a:lstStyle/>
                    <a:p>
                      <a:r>
                        <a:rPr lang="it-IT" sz="1200" dirty="0">
                          <a:solidFill>
                            <a:schemeClr val="bg2">
                              <a:lumMod val="20000"/>
                              <a:lumOff val="80000"/>
                            </a:schemeClr>
                          </a:solidFill>
                        </a:rPr>
                        <a:t>Consapevolezza</a:t>
                      </a:r>
                    </a:p>
                  </a:txBody>
                  <a:tcPr/>
                </a:tc>
                <a:extLst>
                  <a:ext uri="{0D108BD9-81ED-4DB2-BD59-A6C34878D82A}">
                    <a16:rowId xmlns:a16="http://schemas.microsoft.com/office/drawing/2014/main" val="2276836553"/>
                  </a:ext>
                </a:extLst>
              </a:tr>
              <a:tr h="370840">
                <a:tc>
                  <a:txBody>
                    <a:bodyPr/>
                    <a:lstStyle/>
                    <a:p>
                      <a:r>
                        <a:rPr lang="it-IT" dirty="0">
                          <a:solidFill>
                            <a:schemeClr val="bg2">
                              <a:lumMod val="20000"/>
                              <a:lumOff val="80000"/>
                            </a:schemeClr>
                          </a:solidFill>
                        </a:rPr>
                        <a:t>---</a:t>
                      </a:r>
                    </a:p>
                  </a:txBody>
                  <a:tcPr/>
                </a:tc>
                <a:tc>
                  <a:txBody>
                    <a:bodyPr/>
                    <a:lstStyle/>
                    <a:p>
                      <a:endParaRPr lang="it-IT" dirty="0">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extLst>
                  <a:ext uri="{0D108BD9-81ED-4DB2-BD59-A6C34878D82A}">
                    <a16:rowId xmlns:a16="http://schemas.microsoft.com/office/drawing/2014/main" val="4022747353"/>
                  </a:ext>
                </a:extLst>
              </a:tr>
              <a:tr h="370840">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extLst>
                  <a:ext uri="{0D108BD9-81ED-4DB2-BD59-A6C34878D82A}">
                    <a16:rowId xmlns:a16="http://schemas.microsoft.com/office/drawing/2014/main" val="3859779946"/>
                  </a:ext>
                </a:extLst>
              </a:tr>
              <a:tr h="370840">
                <a:tc>
                  <a:txBody>
                    <a:bodyPr/>
                    <a:lstStyle/>
                    <a:p>
                      <a:endParaRPr lang="it-IT" dirty="0">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a:solidFill>
                          <a:schemeClr val="bg2">
                            <a:lumMod val="20000"/>
                            <a:lumOff val="80000"/>
                          </a:schemeClr>
                        </a:solidFill>
                      </a:endParaRPr>
                    </a:p>
                  </a:txBody>
                  <a:tcPr/>
                </a:tc>
                <a:tc>
                  <a:txBody>
                    <a:bodyPr/>
                    <a:lstStyle/>
                    <a:p>
                      <a:endParaRPr lang="it-IT" dirty="0">
                        <a:solidFill>
                          <a:schemeClr val="bg2">
                            <a:lumMod val="20000"/>
                            <a:lumOff val="80000"/>
                          </a:schemeClr>
                        </a:solidFill>
                      </a:endParaRPr>
                    </a:p>
                  </a:txBody>
                  <a:tcPr/>
                </a:tc>
                <a:extLst>
                  <a:ext uri="{0D108BD9-81ED-4DB2-BD59-A6C34878D82A}">
                    <a16:rowId xmlns:a16="http://schemas.microsoft.com/office/drawing/2014/main" val="25097182"/>
                  </a:ext>
                </a:extLst>
              </a:tr>
            </a:tbl>
          </a:graphicData>
        </a:graphic>
      </p:graphicFrame>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t="21972" b="25446"/>
          <a:stretch/>
        </p:blipFill>
        <p:spPr>
          <a:xfrm>
            <a:off x="7741222" y="4916564"/>
            <a:ext cx="4115052" cy="1622837"/>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60591" y="805247"/>
            <a:ext cx="2966494" cy="2224871"/>
          </a:xfrm>
          <a:prstGeom prst="rect">
            <a:avLst/>
          </a:prstGeom>
        </p:spPr>
      </p:pic>
    </p:spTree>
    <p:extLst>
      <p:ext uri="{BB962C8B-B14F-4D97-AF65-F5344CB8AC3E}">
        <p14:creationId xmlns:p14="http://schemas.microsoft.com/office/powerpoint/2010/main" val="174309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916746291"/>
              </p:ext>
            </p:extLst>
          </p:nvPr>
        </p:nvGraphicFramePr>
        <p:xfrm>
          <a:off x="799307" y="924433"/>
          <a:ext cx="10338593" cy="5755767"/>
        </p:xfrm>
        <a:graphic>
          <a:graphicData uri="http://schemas.openxmlformats.org/drawingml/2006/table">
            <a:tbl>
              <a:tblPr>
                <a:tableStyleId>{5C22544A-7EE6-4342-B048-85BDC9FD1C3A}</a:tableStyleId>
              </a:tblPr>
              <a:tblGrid>
                <a:gridCol w="888686">
                  <a:extLst>
                    <a:ext uri="{9D8B030D-6E8A-4147-A177-3AD203B41FA5}">
                      <a16:colId xmlns:a16="http://schemas.microsoft.com/office/drawing/2014/main" val="195890662"/>
                    </a:ext>
                  </a:extLst>
                </a:gridCol>
                <a:gridCol w="1905528">
                  <a:extLst>
                    <a:ext uri="{9D8B030D-6E8A-4147-A177-3AD203B41FA5}">
                      <a16:colId xmlns:a16="http://schemas.microsoft.com/office/drawing/2014/main" val="3568431795"/>
                    </a:ext>
                  </a:extLst>
                </a:gridCol>
                <a:gridCol w="1636611">
                  <a:extLst>
                    <a:ext uri="{9D8B030D-6E8A-4147-A177-3AD203B41FA5}">
                      <a16:colId xmlns:a16="http://schemas.microsoft.com/office/drawing/2014/main" val="2542507998"/>
                    </a:ext>
                  </a:extLst>
                </a:gridCol>
                <a:gridCol w="1958051">
                  <a:extLst>
                    <a:ext uri="{9D8B030D-6E8A-4147-A177-3AD203B41FA5}">
                      <a16:colId xmlns:a16="http://schemas.microsoft.com/office/drawing/2014/main" val="252400731"/>
                    </a:ext>
                  </a:extLst>
                </a:gridCol>
                <a:gridCol w="1958051">
                  <a:extLst>
                    <a:ext uri="{9D8B030D-6E8A-4147-A177-3AD203B41FA5}">
                      <a16:colId xmlns:a16="http://schemas.microsoft.com/office/drawing/2014/main" val="2827656441"/>
                    </a:ext>
                  </a:extLst>
                </a:gridCol>
                <a:gridCol w="1991666">
                  <a:extLst>
                    <a:ext uri="{9D8B030D-6E8A-4147-A177-3AD203B41FA5}">
                      <a16:colId xmlns:a16="http://schemas.microsoft.com/office/drawing/2014/main" val="965882748"/>
                    </a:ext>
                  </a:extLst>
                </a:gridCol>
              </a:tblGrid>
              <a:tr h="383310">
                <a:tc>
                  <a:txBody>
                    <a:bodyPr/>
                    <a:lstStyle/>
                    <a:p>
                      <a:pPr fontAlgn="base">
                        <a:lnSpc>
                          <a:spcPct val="115000"/>
                        </a:lnSpc>
                        <a:spcAft>
                          <a:spcPts val="1000"/>
                        </a:spcAft>
                      </a:pPr>
                      <a:r>
                        <a:rPr lang="it-IT" sz="1100">
                          <a:effectLst/>
                        </a:rPr>
                        <a:t>Alunni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fontAlgn="base">
                        <a:lnSpc>
                          <a:spcPct val="115000"/>
                        </a:lnSpc>
                        <a:spcAft>
                          <a:spcPts val="1000"/>
                        </a:spcAft>
                      </a:pPr>
                      <a:r>
                        <a:rPr lang="it-IT" sz="1000" dirty="0">
                          <a:effectLst/>
                        </a:rPr>
                        <a:t>Autonomia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1000">
                          <a:effectLst/>
                        </a:rPr>
                        <a:t>Relazione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1000">
                          <a:effectLst/>
                        </a:rPr>
                        <a:t>Partecipazione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1000">
                          <a:effectLst/>
                        </a:rPr>
                        <a:t>Responsabilità</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1000">
                          <a:effectLst/>
                        </a:rPr>
                        <a:t>Consapevolezza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26444"/>
                  </a:ext>
                </a:extLst>
              </a:tr>
              <a:tr h="1639399">
                <a:tc>
                  <a:txBody>
                    <a:bodyPr/>
                    <a:lstStyle/>
                    <a:p>
                      <a:pPr fontAlgn="base">
                        <a:lnSpc>
                          <a:spcPct val="115000"/>
                        </a:lnSpc>
                        <a:spcAft>
                          <a:spcPts val="1000"/>
                        </a:spcAft>
                      </a:pPr>
                      <a:r>
                        <a:rPr lang="it-IT" sz="900" dirty="0">
                          <a:effectLst/>
                        </a:rPr>
                        <a:t>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dirty="0">
                          <a:effectLst/>
                        </a:rPr>
                        <a:t>REPERISCE STRUMENTI E MATERIALI AUTONOMAMENTE E LI UTILIZZA IN MODO CRITICO E CREATIVO IN CONTESTI COMPLESSI E NUOVI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INTERAGISCE CON I COMPAGNI IN MODO EFFICACE, SA ESPRIMERE LE PROPRIE IDEE IN MODO CRITICO E CREATIVO, SA CREARE UN CLIMA PROPOSITIVO IN CONTESTI MAI SPERIMENTATI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COLLABORA E FORMULA RICHIESTE DI AIUTO IN MODO EFFICACE E OFFRE IL PROPRIO CONTRIBUTO IN MODO CRITICO E CREATIVO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RISPETTA I TEMI ASSEGNATI E LE FASI PREVISTE DAL LAVORO IN MODO RESPONSABILE, PORTANDO A TERMINE LA CONSEGNA RICEVUTA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E’ CONSAPEVOLE DEGLI EFFETTI DELLE SUE SCELTE E DELLE SUE AZIONI IN CONTESTI COMPLESSI E NUOVI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567381"/>
                  </a:ext>
                </a:extLst>
              </a:tr>
              <a:tr h="1508662">
                <a:tc>
                  <a:txBody>
                    <a:bodyPr/>
                    <a:lstStyle/>
                    <a:p>
                      <a:pPr fontAlgn="base">
                        <a:lnSpc>
                          <a:spcPct val="115000"/>
                        </a:lnSpc>
                        <a:spcAft>
                          <a:spcPts val="1000"/>
                        </a:spcAft>
                      </a:pPr>
                      <a:r>
                        <a:rPr lang="it-IT" sz="900" dirty="0">
                          <a:effectLst/>
                        </a:rPr>
                        <a:t>B</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dirty="0">
                          <a:effectLst/>
                        </a:rPr>
                        <a:t>REPERISCE STRUMENTI E MATERIALI AUTONOMAMENTE E LI UTILIZZA CON EFFICACIA IN CONTESTI NUOVI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INTERAGISCE CON I COMPAGNI POSITIVAMENTE SA ESPRIMERE E CONDIVIDERE NEL GRUPPO LE PROPRIE IDEE, SA CREARE NU CLIMA PROPOSITIVO IN CONTESTI NUOVI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COLLABORA E FORMULA RICHIESTE DI AIUTO E OFFRE IL PROPRIO CONTRIBUTO IN CONTESTI NUOVI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RISPETTA I TEMI ASSEGNATI E LE FASI PREVISTE DAL LAVORO AUTONOMAMENTE, PORTA A TERMINE LA CONSEGNA RICEVUTA IN CONTESTI NUOVI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E’ CONSAPEVOLE DEGLI EFFETTI DELLE SUE SCELTE E DELLE SUE AZIONI IN SITUAZIONI COMPLETAMENTE NUOVE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1551089"/>
                  </a:ext>
                </a:extLst>
              </a:tr>
              <a:tr h="1144351">
                <a:tc>
                  <a:txBody>
                    <a:bodyPr/>
                    <a:lstStyle/>
                    <a:p>
                      <a:pPr fontAlgn="base">
                        <a:lnSpc>
                          <a:spcPct val="115000"/>
                        </a:lnSpc>
                        <a:spcAft>
                          <a:spcPts val="1000"/>
                        </a:spcAft>
                      </a:pPr>
                      <a:r>
                        <a:rPr lang="it-IT" sz="900" dirty="0">
                          <a:effectLst/>
                        </a:rPr>
                        <a:t>C</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dirty="0">
                          <a:effectLst/>
                        </a:rPr>
                        <a:t>REPERISCE STRUMENTI E MATERIALI AUTONOMAMENTE E L I UTILIZZA IN CONTESTI PARZIALMENTE NUOVI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INTERAGISCE CON I COMPAGNI ED ESPRIME LE PROPRIE OPINIONI E LE MEDIA NEL PICCOLO GRUPPO, IN SITUZIONI PARZIALMENTE NOTE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COLLABORA E FORMULA RICHIESTE DI AIUTO AUTONOMAMENTE, IN SITUAZIONI PARZIALMENTE NUOVE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RISPETTA I TEMI ASSEGNATI E LE FASI PREVISTE DAL LAVORO, PORTA A TERMINE LE CONSEGNE RICEVUTE IN SITUAZIONI PARZIALMENTE NOTE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RIFLETTE SUGLI EFFETTI DELLE SUE SCELTE E DELLE AZIONI IN CONTESTI PARZIALMENTE NOTI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8343741"/>
                  </a:ext>
                </a:extLst>
              </a:tr>
              <a:tr h="1080045">
                <a:tc>
                  <a:txBody>
                    <a:bodyPr/>
                    <a:lstStyle/>
                    <a:p>
                      <a:pPr fontAlgn="base">
                        <a:lnSpc>
                          <a:spcPct val="115000"/>
                        </a:lnSpc>
                        <a:spcAft>
                          <a:spcPts val="1000"/>
                        </a:spcAft>
                      </a:pPr>
                      <a:r>
                        <a:rPr lang="it-IT" sz="900" dirty="0">
                          <a:effectLst/>
                        </a:rPr>
                        <a:t>D</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dirty="0">
                          <a:effectLst/>
                        </a:rPr>
                        <a:t>REPERISCE STRUMENTI E MATERIALI CON L’AIUTO DELL’INSEGNANTE E/O DEI COMPAGNI E LI UTILIZZA IN CONTESTI NOTI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INTERAGISCE CON I COMPAGNI SE GUIDATO, IN SITUAZIONI NOTE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COLLABORA E FORMULA RICHIESTE DI AIUTO SE GUIDATO, IN SITUAZIONI NOTE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a:effectLst/>
                        </a:rPr>
                        <a:t>RISPETTA E PORTA A TERMINE LE CONSEGNE SE GUIDATO IN SITUAZIONI NOTE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1000"/>
                        </a:spcAft>
                      </a:pPr>
                      <a:r>
                        <a:rPr lang="it-IT" sz="900" dirty="0">
                          <a:effectLst/>
                        </a:rPr>
                        <a:t>RIFLETTE SULLE SCELTE E SULLE AZIONI EFFETTUATE, SE GUIDATO</a:t>
                      </a:r>
                      <a:endParaRPr lang="it-IT" sz="1100" dirty="0">
                        <a:effectLst/>
                      </a:endParaRPr>
                    </a:p>
                    <a:p>
                      <a:pPr>
                        <a:lnSpc>
                          <a:spcPct val="115000"/>
                        </a:lnSpc>
                        <a:spcAft>
                          <a:spcPts val="1000"/>
                        </a:spcAft>
                      </a:pPr>
                      <a:r>
                        <a:rPr lang="it-IT" sz="900" dirty="0">
                          <a:effectLst/>
                        </a:rPr>
                        <a:t> </a:t>
                      </a:r>
                      <a:endParaRPr lang="it-IT" sz="1100" dirty="0">
                        <a:effectLst/>
                      </a:endParaRPr>
                    </a:p>
                    <a:p>
                      <a:pPr>
                        <a:lnSpc>
                          <a:spcPct val="115000"/>
                        </a:lnSpc>
                        <a:spcAft>
                          <a:spcPts val="1000"/>
                        </a:spcAft>
                      </a:pPr>
                      <a:r>
                        <a:rPr lang="it-IT" sz="9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529239"/>
                  </a:ext>
                </a:extLst>
              </a:tr>
            </a:tbl>
          </a:graphicData>
        </a:graphic>
      </p:graphicFrame>
      <p:sp>
        <p:nvSpPr>
          <p:cNvPr id="5" name="CasellaDiTesto 4"/>
          <p:cNvSpPr txBox="1"/>
          <p:nvPr/>
        </p:nvSpPr>
        <p:spPr>
          <a:xfrm>
            <a:off x="952500" y="177800"/>
            <a:ext cx="10007600" cy="369332"/>
          </a:xfrm>
          <a:prstGeom prst="rect">
            <a:avLst/>
          </a:prstGeom>
          <a:noFill/>
        </p:spPr>
        <p:txBody>
          <a:bodyPr wrap="square" rtlCol="0">
            <a:spAutoFit/>
          </a:bodyPr>
          <a:lstStyle/>
          <a:p>
            <a:r>
              <a:rPr lang="it-IT" dirty="0"/>
              <a:t>LIVELLI DI RIFERIMENTO:                                A avanzato; B intermedio; C base; D iniziale</a:t>
            </a:r>
          </a:p>
        </p:txBody>
      </p:sp>
    </p:spTree>
    <p:extLst>
      <p:ext uri="{BB962C8B-B14F-4D97-AF65-F5344CB8AC3E}">
        <p14:creationId xmlns:p14="http://schemas.microsoft.com/office/powerpoint/2010/main" val="3647215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8325" y="352425"/>
            <a:ext cx="10451933" cy="3853815"/>
          </a:xfrm>
        </p:spPr>
        <p:txBody>
          <a:bodyPr/>
          <a:lstStyle/>
          <a:p>
            <a:pPr algn="ctr"/>
            <a:r>
              <a:rPr lang="it-IT" sz="1200" dirty="0">
                <a:solidFill>
                  <a:schemeClr val="bg2">
                    <a:lumMod val="60000"/>
                    <a:lumOff val="40000"/>
                  </a:schemeClr>
                </a:solidFill>
              </a:rPr>
              <a:t>Confronto fra gruppi alla LIM. </a:t>
            </a:r>
            <a:r>
              <a:rPr lang="it-IT" sz="1200" b="1" dirty="0">
                <a:solidFill>
                  <a:schemeClr val="bg2">
                    <a:lumMod val="60000"/>
                    <a:lumOff val="40000"/>
                  </a:schemeClr>
                </a:solidFill>
              </a:rPr>
              <a:t>VERBALIZZAZIONE CONDIVISA 1</a:t>
            </a:r>
          </a:p>
          <a:p>
            <a:pPr marL="0" indent="0">
              <a:buNone/>
            </a:pPr>
            <a:r>
              <a:rPr lang="it-IT" sz="1200" dirty="0"/>
              <a:t>Gli allievi sono partiti dalla lettura critica di una scheda sull’argomento («</a:t>
            </a:r>
            <a:r>
              <a:rPr lang="it-IT" sz="1200" dirty="0" err="1"/>
              <a:t>Namaskar</a:t>
            </a:r>
            <a:r>
              <a:rPr lang="it-IT" sz="1200" dirty="0"/>
              <a:t>», Agenda 2030, </a:t>
            </a:r>
            <a:r>
              <a:rPr lang="it-IT" sz="1200" dirty="0" err="1"/>
              <a:t>pagg</a:t>
            </a:r>
            <a:r>
              <a:rPr lang="it-IT" sz="1200" dirty="0"/>
              <a:t>. 54,55)</a:t>
            </a:r>
          </a:p>
          <a:p>
            <a:pPr marL="0" indent="0">
              <a:buNone/>
            </a:pPr>
            <a:r>
              <a:rPr lang="it-IT" sz="1200" dirty="0"/>
              <a:t>Si confrontano ed inseriscono sulla mappa le informazioni raccolte e rielaborate in maniera sintetica.</a:t>
            </a:r>
          </a:p>
          <a:p>
            <a:pPr marL="0" indent="0">
              <a:buNone/>
            </a:pPr>
            <a:r>
              <a:rPr lang="it-IT" sz="1200" dirty="0"/>
              <a:t>I gruppi (8) si sono divisi in base alle sezioni d’interesse incontrate sulla scheda informativa di partenza (1. Inquinamento da nutrienti; 2. Inquinamento da idrocarburi; 3. Inquinamento da scarichi industriali e acque reflue; 4. Inquinamento da spazzatura e discarica (microplastiche); 5. Sprechi domestici; 6. Sprechi comunali; 7. sprechi  sul territorio della Puglia; 8. Impronta idrica a livello nazionale)</a:t>
            </a:r>
          </a:p>
          <a:p>
            <a:pPr marL="0" indent="0" algn="ctr">
              <a:buNone/>
            </a:pPr>
            <a:r>
              <a:rPr lang="it-IT" sz="1200" dirty="0">
                <a:solidFill>
                  <a:schemeClr val="bg2">
                    <a:lumMod val="60000"/>
                    <a:lumOff val="40000"/>
                  </a:schemeClr>
                </a:solidFill>
              </a:rPr>
              <a:t>Confronto fra gruppi alla LIM. </a:t>
            </a:r>
            <a:r>
              <a:rPr lang="it-IT" sz="1200" b="1" dirty="0">
                <a:solidFill>
                  <a:schemeClr val="bg2">
                    <a:lumMod val="60000"/>
                    <a:lumOff val="40000"/>
                  </a:schemeClr>
                </a:solidFill>
              </a:rPr>
              <a:t>VERBALIZZAZIONE CONDIVISA 2</a:t>
            </a:r>
          </a:p>
          <a:p>
            <a:pPr marL="0" indent="0">
              <a:buNone/>
            </a:pPr>
            <a:endParaRPr lang="it-IT" sz="1200" dirty="0"/>
          </a:p>
          <a:p>
            <a:pPr marL="0" indent="0">
              <a:buNone/>
            </a:pPr>
            <a:r>
              <a:rPr lang="it-IT" sz="1200" dirty="0"/>
              <a:t>Dopo le indagini, durate un paio di settimane, i referenti di ciascun gruppo socializzano agli altri il lavoro svolto. L’insegnante modera la conversazione, effettua la supervisione, coordina e supporta i gruppi. A questo punto ciascuno di loro è pronto per raccontare come intende realizzare la propria opera. A questo punto si può iniziare a progettare il  lavoro artistico dei vari gruppi.</a:t>
            </a:r>
          </a:p>
          <a:p>
            <a:pPr marL="0" indent="0">
              <a:buNone/>
            </a:pPr>
            <a:endParaRPr lang="it-IT" sz="1200" dirty="0"/>
          </a:p>
        </p:txBody>
      </p:sp>
      <p:sp>
        <p:nvSpPr>
          <p:cNvPr id="16" name="CasellaDiTesto 15"/>
          <p:cNvSpPr txBox="1"/>
          <p:nvPr/>
        </p:nvSpPr>
        <p:spPr>
          <a:xfrm>
            <a:off x="568325" y="4218821"/>
            <a:ext cx="10275865" cy="800219"/>
          </a:xfrm>
          <a:prstGeom prst="rect">
            <a:avLst/>
          </a:prstGeom>
          <a:noFill/>
        </p:spPr>
        <p:txBody>
          <a:bodyPr wrap="square" rtlCol="0">
            <a:spAutoFit/>
          </a:bodyPr>
          <a:lstStyle/>
          <a:p>
            <a:pPr algn="ctr"/>
            <a:r>
              <a:rPr lang="it-IT" dirty="0"/>
              <a:t>CREAZIONE DELL’OPERA GRAFICO-PITTORICA</a:t>
            </a:r>
          </a:p>
          <a:p>
            <a:r>
              <a:rPr lang="it-IT" sz="1400" dirty="0"/>
              <a:t>INDICAZIONI: Insieme al tuo gruppo, in base alle informazioni raccolte sull’argomento da te scelto, esprimi simbolicamente l’attuale stato delle cose o proponi una possibile soluzione sostenibile al problema.</a:t>
            </a:r>
          </a:p>
        </p:txBody>
      </p:sp>
    </p:spTree>
    <p:extLst>
      <p:ext uri="{BB962C8B-B14F-4D97-AF65-F5344CB8AC3E}">
        <p14:creationId xmlns:p14="http://schemas.microsoft.com/office/powerpoint/2010/main" val="123282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185765" y="570119"/>
            <a:ext cx="10781633" cy="1569660"/>
          </a:xfrm>
          <a:prstGeom prst="rect">
            <a:avLst/>
          </a:prstGeom>
          <a:noFill/>
        </p:spPr>
        <p:txBody>
          <a:bodyPr wrap="square" rtlCol="0">
            <a:spAutoFit/>
          </a:bodyPr>
          <a:lstStyle/>
          <a:p>
            <a:pPr algn="ctr"/>
            <a:r>
              <a:rPr lang="it-IT" sz="1600" dirty="0">
                <a:solidFill>
                  <a:schemeClr val="bg2">
                    <a:lumMod val="60000"/>
                    <a:lumOff val="40000"/>
                  </a:schemeClr>
                </a:solidFill>
              </a:rPr>
              <a:t>COMPITO DI REALTA’</a:t>
            </a:r>
          </a:p>
          <a:p>
            <a:pPr algn="just"/>
            <a:r>
              <a:rPr lang="it-IT" sz="1600" dirty="0"/>
              <a:t>INDICAZIONI: Immagina di voler preparare un elaborato da proiettare in occasione dei </a:t>
            </a:r>
            <a:r>
              <a:rPr lang="it-IT" sz="1600" dirty="0" err="1"/>
              <a:t>Fridays</a:t>
            </a:r>
            <a:r>
              <a:rPr lang="it-IT" sz="1600" dirty="0"/>
              <a:t> for Future. Insieme ai tuoi compagni, costruisci una diapositiva che sintetizzi il lavoro svolto finora con il tuo gruppo. Completa la scheda con testi (a cura del redattore), immagini (a cura dell’illustratore), seguendo le indicazioni dell’esperto informatico. Ricorda che dovrai curare il messaggio finale.</a:t>
            </a:r>
          </a:p>
          <a:p>
            <a:pPr algn="just"/>
            <a:endParaRPr lang="it-IT" sz="16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582" y="2164035"/>
            <a:ext cx="1530350" cy="2040467"/>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4462" y="2197776"/>
            <a:ext cx="1514475" cy="20193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5917" y="2128200"/>
            <a:ext cx="1617570" cy="1991954"/>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0733" y="2188292"/>
            <a:ext cx="2655939" cy="1991954"/>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0" y="4275074"/>
            <a:ext cx="3035300" cy="2367534"/>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9007541" y="3484301"/>
            <a:ext cx="934808" cy="4110786"/>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7492" y="4239259"/>
            <a:ext cx="1857467" cy="2439164"/>
          </a:xfrm>
          <a:prstGeom prst="rect">
            <a:avLst/>
          </a:prstGeom>
        </p:spPr>
      </p:pic>
      <p:pic>
        <p:nvPicPr>
          <p:cNvPr id="11" name="Immagin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48906" y="4239259"/>
            <a:ext cx="1354813" cy="2439164"/>
          </a:xfrm>
          <a:prstGeom prst="rect">
            <a:avLst/>
          </a:prstGeom>
        </p:spPr>
      </p:pic>
      <p:pic>
        <p:nvPicPr>
          <p:cNvPr id="12" name="Immagin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9686925" y="2508410"/>
            <a:ext cx="2560945" cy="1920709"/>
          </a:xfrm>
          <a:prstGeom prst="rect">
            <a:avLst/>
          </a:prstGeom>
        </p:spPr>
      </p:pic>
      <p:sp>
        <p:nvSpPr>
          <p:cNvPr id="14" name="CasellaDiTesto 13"/>
          <p:cNvSpPr txBox="1"/>
          <p:nvPr/>
        </p:nvSpPr>
        <p:spPr>
          <a:xfrm>
            <a:off x="7375148" y="6007100"/>
            <a:ext cx="4448552" cy="584775"/>
          </a:xfrm>
          <a:prstGeom prst="rect">
            <a:avLst/>
          </a:prstGeom>
          <a:noFill/>
        </p:spPr>
        <p:txBody>
          <a:bodyPr wrap="square" rtlCol="0">
            <a:spAutoFit/>
          </a:bodyPr>
          <a:lstStyle/>
          <a:p>
            <a:r>
              <a:rPr lang="it-IT" sz="1600" dirty="0"/>
              <a:t>Esempi dei prodotti realizzati dagli allievi, da inserire nella presentazione</a:t>
            </a:r>
          </a:p>
        </p:txBody>
      </p:sp>
    </p:spTree>
    <p:extLst>
      <p:ext uri="{BB962C8B-B14F-4D97-AF65-F5344CB8AC3E}">
        <p14:creationId xmlns:p14="http://schemas.microsoft.com/office/powerpoint/2010/main" val="160343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p:cNvGraphicFramePr>
            <a:graphicFrameLocks noGrp="1"/>
          </p:cNvGraphicFramePr>
          <p:nvPr>
            <p:extLst>
              <p:ext uri="{D42A27DB-BD31-4B8C-83A1-F6EECF244321}">
                <p14:modId xmlns:p14="http://schemas.microsoft.com/office/powerpoint/2010/main" val="2371568773"/>
              </p:ext>
            </p:extLst>
          </p:nvPr>
        </p:nvGraphicFramePr>
        <p:xfrm>
          <a:off x="638628" y="504852"/>
          <a:ext cx="11001829" cy="6217920"/>
        </p:xfrm>
        <a:graphic>
          <a:graphicData uri="http://schemas.openxmlformats.org/drawingml/2006/table">
            <a:tbl>
              <a:tblPr firstRow="1" bandRow="1">
                <a:tableStyleId>{2D5ABB26-0587-4C30-8999-92F81FD0307C}</a:tableStyleId>
              </a:tblPr>
              <a:tblGrid>
                <a:gridCol w="2380343">
                  <a:extLst>
                    <a:ext uri="{9D8B030D-6E8A-4147-A177-3AD203B41FA5}">
                      <a16:colId xmlns:a16="http://schemas.microsoft.com/office/drawing/2014/main" val="4209036897"/>
                    </a:ext>
                  </a:extLst>
                </a:gridCol>
                <a:gridCol w="2380343">
                  <a:extLst>
                    <a:ext uri="{9D8B030D-6E8A-4147-A177-3AD203B41FA5}">
                      <a16:colId xmlns:a16="http://schemas.microsoft.com/office/drawing/2014/main" val="196059478"/>
                    </a:ext>
                  </a:extLst>
                </a:gridCol>
                <a:gridCol w="6241143">
                  <a:extLst>
                    <a:ext uri="{9D8B030D-6E8A-4147-A177-3AD203B41FA5}">
                      <a16:colId xmlns:a16="http://schemas.microsoft.com/office/drawing/2014/main" val="823026422"/>
                    </a:ext>
                  </a:extLst>
                </a:gridCol>
              </a:tblGrid>
              <a:tr h="345775">
                <a:tc rowSpan="17">
                  <a:txBody>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Ho saputo organizzare le attività necessarie per lo svolgimento del compito?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Ho stabilito a priori la sequenza delle azioni?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Ho incontrato inciampi? Quali strategie ho messo in atto per superarli?</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 Ho chiesto aiuto?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Ho apportato cambiamenti?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Ho raggiunto l’obiettivo?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Ho lavorato entro i tempi stabiliti?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Cosa ho imparato?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Cosa mi è piaciuto di più? Cosa non mi è piaciuto?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600" b="0" i="0" u="none" strike="noStrike" kern="1200" cap="none" spc="0" normalizeH="0" baseline="0" noProof="0" dirty="0">
                          <a:ln>
                            <a:noFill/>
                          </a:ln>
                          <a:solidFill>
                            <a:schemeClr val="bg2">
                              <a:lumMod val="20000"/>
                              <a:lumOff val="80000"/>
                            </a:schemeClr>
                          </a:solidFill>
                          <a:effectLst/>
                          <a:uLnTx/>
                          <a:uFillTx/>
                          <a:latin typeface="Calibri"/>
                          <a:ea typeface="+mn-ea"/>
                          <a:cs typeface="+mn-cs"/>
                        </a:rPr>
                        <a:t>Cosa vorrei cambiare?</a:t>
                      </a:r>
                    </a:p>
                  </a:txBody>
                  <a:tcPr/>
                </a:tc>
                <a:tc rowSpan="17">
                  <a:txBody>
                    <a:body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it-IT" sz="1600" b="0" i="0" u="none" strike="noStrike" kern="1200" cap="none" spc="0" normalizeH="0" baseline="0" noProof="0" dirty="0">
                        <a:ln>
                          <a:noFill/>
                        </a:ln>
                        <a:solidFill>
                          <a:prstClr val="black"/>
                        </a:solidFill>
                        <a:effectLst/>
                        <a:uLnTx/>
                        <a:uFillTx/>
                        <a:latin typeface="Calibri"/>
                        <a:ea typeface="+mn-ea"/>
                        <a:cs typeface="+mn-cs"/>
                      </a:endParaRPr>
                    </a:p>
                  </a:txBody>
                  <a:tcPr>
                    <a:lnR w="12700" cap="flat" cmpd="sng" algn="ctr">
                      <a:solidFill>
                        <a:schemeClr val="tx1"/>
                      </a:solidFill>
                      <a:prstDash val="solid"/>
                      <a:round/>
                      <a:headEnd type="none" w="med" len="med"/>
                      <a:tailEnd type="none" w="med" len="med"/>
                    </a:lnR>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681310"/>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945736"/>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780017"/>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938962"/>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561231"/>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403368"/>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574747"/>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126014"/>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1831635"/>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0125734"/>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06940"/>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091098"/>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382901"/>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709424"/>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975309"/>
                  </a:ext>
                </a:extLst>
              </a:tr>
              <a:tr h="34577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588986"/>
                  </a:ext>
                </a:extLst>
              </a:tr>
              <a:tr h="296085">
                <a:tc vMerge="1">
                  <a:txBody>
                    <a:bodyPr/>
                    <a:lstStyle/>
                    <a:p>
                      <a:endParaRPr lang="it-IT"/>
                    </a:p>
                  </a:txBody>
                  <a:tcPr/>
                </a:tc>
                <a:tc vMerge="1">
                  <a:txBody>
                    <a:bodyPr/>
                    <a:lstStyle/>
                    <a:p>
                      <a:endParaRPr lang="it-IT"/>
                    </a:p>
                  </a:txBody>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322687"/>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250863465"/>
              </p:ext>
            </p:extLst>
          </p:nvPr>
        </p:nvGraphicFramePr>
        <p:xfrm>
          <a:off x="2351314" y="1447870"/>
          <a:ext cx="8128000" cy="36576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626313324"/>
                    </a:ext>
                  </a:extLst>
                </a:gridCol>
                <a:gridCol w="2032000">
                  <a:extLst>
                    <a:ext uri="{9D8B030D-6E8A-4147-A177-3AD203B41FA5}">
                      <a16:colId xmlns:a16="http://schemas.microsoft.com/office/drawing/2014/main" val="1226944136"/>
                    </a:ext>
                  </a:extLst>
                </a:gridCol>
                <a:gridCol w="4064000">
                  <a:extLst>
                    <a:ext uri="{9D8B030D-6E8A-4147-A177-3AD203B41FA5}">
                      <a16:colId xmlns:a16="http://schemas.microsoft.com/office/drawing/2014/main" val="2152906038"/>
                    </a:ext>
                  </a:extLst>
                </a:gridCol>
              </a:tblGrid>
              <a:tr h="354391">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123640254"/>
                  </a:ext>
                </a:extLst>
              </a:tr>
            </a:tbl>
          </a:graphicData>
        </a:graphic>
      </p:graphicFrame>
      <p:sp>
        <p:nvSpPr>
          <p:cNvPr id="7" name="Titolo 1"/>
          <p:cNvSpPr txBox="1">
            <a:spLocks/>
          </p:cNvSpPr>
          <p:nvPr/>
        </p:nvSpPr>
        <p:spPr>
          <a:xfrm>
            <a:off x="3510417" y="-64908"/>
            <a:ext cx="3862841"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it-IT" sz="2400" b="1" dirty="0">
                <a:solidFill>
                  <a:srgbClr val="0070C0"/>
                </a:solidFill>
              </a:rPr>
              <a:t>AUTOBIOGRAFIA COGNITIVA</a:t>
            </a:r>
          </a:p>
        </p:txBody>
      </p:sp>
      <p:sp>
        <p:nvSpPr>
          <p:cNvPr id="9" name="Smile 8"/>
          <p:cNvSpPr/>
          <p:nvPr/>
        </p:nvSpPr>
        <p:spPr>
          <a:xfrm>
            <a:off x="4723373" y="2634017"/>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mile 9"/>
          <p:cNvSpPr/>
          <p:nvPr/>
        </p:nvSpPr>
        <p:spPr>
          <a:xfrm>
            <a:off x="4723374" y="3210749"/>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mile 10"/>
          <p:cNvSpPr/>
          <p:nvPr/>
        </p:nvSpPr>
        <p:spPr>
          <a:xfrm>
            <a:off x="4730635" y="3841894"/>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mile 11"/>
          <p:cNvSpPr/>
          <p:nvPr/>
        </p:nvSpPr>
        <p:spPr>
          <a:xfrm>
            <a:off x="4723375" y="4501683"/>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mile 12"/>
          <p:cNvSpPr/>
          <p:nvPr/>
        </p:nvSpPr>
        <p:spPr>
          <a:xfrm>
            <a:off x="4723376" y="5073261"/>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mile 13"/>
          <p:cNvSpPr/>
          <p:nvPr/>
        </p:nvSpPr>
        <p:spPr>
          <a:xfrm>
            <a:off x="4730635" y="5655795"/>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mile 14"/>
          <p:cNvSpPr/>
          <p:nvPr/>
        </p:nvSpPr>
        <p:spPr>
          <a:xfrm>
            <a:off x="4730635" y="6194787"/>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mile 15"/>
          <p:cNvSpPr/>
          <p:nvPr/>
        </p:nvSpPr>
        <p:spPr>
          <a:xfrm>
            <a:off x="4723370" y="837211"/>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mile 16"/>
          <p:cNvSpPr/>
          <p:nvPr/>
        </p:nvSpPr>
        <p:spPr>
          <a:xfrm>
            <a:off x="4723371" y="1468358"/>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mile 17"/>
          <p:cNvSpPr/>
          <p:nvPr/>
        </p:nvSpPr>
        <p:spPr>
          <a:xfrm>
            <a:off x="4723372" y="2013151"/>
            <a:ext cx="478971" cy="45599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3788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960201606"/>
              </p:ext>
            </p:extLst>
          </p:nvPr>
        </p:nvGraphicFramePr>
        <p:xfrm>
          <a:off x="1135808" y="95718"/>
          <a:ext cx="10893061" cy="6666226"/>
        </p:xfrm>
        <a:graphic>
          <a:graphicData uri="http://schemas.openxmlformats.org/drawingml/2006/table">
            <a:tbl>
              <a:tblPr firstRow="1" firstCol="1" bandRow="1"/>
              <a:tblGrid>
                <a:gridCol w="1527231">
                  <a:extLst>
                    <a:ext uri="{9D8B030D-6E8A-4147-A177-3AD203B41FA5}">
                      <a16:colId xmlns:a16="http://schemas.microsoft.com/office/drawing/2014/main" val="20000"/>
                    </a:ext>
                  </a:extLst>
                </a:gridCol>
                <a:gridCol w="1329412">
                  <a:extLst>
                    <a:ext uri="{9D8B030D-6E8A-4147-A177-3AD203B41FA5}">
                      <a16:colId xmlns:a16="http://schemas.microsoft.com/office/drawing/2014/main" val="20001"/>
                    </a:ext>
                  </a:extLst>
                </a:gridCol>
                <a:gridCol w="174986">
                  <a:extLst>
                    <a:ext uri="{9D8B030D-6E8A-4147-A177-3AD203B41FA5}">
                      <a16:colId xmlns:a16="http://schemas.microsoft.com/office/drawing/2014/main" val="20003"/>
                    </a:ext>
                  </a:extLst>
                </a:gridCol>
                <a:gridCol w="1515651">
                  <a:extLst>
                    <a:ext uri="{9D8B030D-6E8A-4147-A177-3AD203B41FA5}">
                      <a16:colId xmlns:a16="http://schemas.microsoft.com/office/drawing/2014/main" val="20002"/>
                    </a:ext>
                  </a:extLst>
                </a:gridCol>
                <a:gridCol w="1515653">
                  <a:extLst>
                    <a:ext uri="{9D8B030D-6E8A-4147-A177-3AD203B41FA5}">
                      <a16:colId xmlns:a16="http://schemas.microsoft.com/office/drawing/2014/main" val="20004"/>
                    </a:ext>
                  </a:extLst>
                </a:gridCol>
                <a:gridCol w="219490">
                  <a:extLst>
                    <a:ext uri="{9D8B030D-6E8A-4147-A177-3AD203B41FA5}">
                      <a16:colId xmlns:a16="http://schemas.microsoft.com/office/drawing/2014/main" val="20006"/>
                    </a:ext>
                  </a:extLst>
                </a:gridCol>
                <a:gridCol w="1201432">
                  <a:extLst>
                    <a:ext uri="{9D8B030D-6E8A-4147-A177-3AD203B41FA5}">
                      <a16:colId xmlns:a16="http://schemas.microsoft.com/office/drawing/2014/main" val="20007"/>
                    </a:ext>
                  </a:extLst>
                </a:gridCol>
                <a:gridCol w="279638">
                  <a:extLst>
                    <a:ext uri="{9D8B030D-6E8A-4147-A177-3AD203B41FA5}">
                      <a16:colId xmlns:a16="http://schemas.microsoft.com/office/drawing/2014/main" val="20008"/>
                    </a:ext>
                  </a:extLst>
                </a:gridCol>
                <a:gridCol w="1329588">
                  <a:extLst>
                    <a:ext uri="{9D8B030D-6E8A-4147-A177-3AD203B41FA5}">
                      <a16:colId xmlns:a16="http://schemas.microsoft.com/office/drawing/2014/main" val="20009"/>
                    </a:ext>
                  </a:extLst>
                </a:gridCol>
                <a:gridCol w="190119">
                  <a:extLst>
                    <a:ext uri="{9D8B030D-6E8A-4147-A177-3AD203B41FA5}">
                      <a16:colId xmlns:a16="http://schemas.microsoft.com/office/drawing/2014/main" val="20010"/>
                    </a:ext>
                  </a:extLst>
                </a:gridCol>
                <a:gridCol w="1609861">
                  <a:extLst>
                    <a:ext uri="{9D8B030D-6E8A-4147-A177-3AD203B41FA5}">
                      <a16:colId xmlns:a16="http://schemas.microsoft.com/office/drawing/2014/main" val="20011"/>
                    </a:ext>
                  </a:extLst>
                </a:gridCol>
              </a:tblGrid>
              <a:tr h="408552">
                <a:tc gridSpan="2">
                  <a:txBody>
                    <a:bodyPr/>
                    <a:lstStyle/>
                    <a:p>
                      <a:pPr algn="ctr">
                        <a:lnSpc>
                          <a:spcPct val="115000"/>
                        </a:lnSpc>
                        <a:spcAft>
                          <a:spcPts val="1000"/>
                        </a:spcAft>
                      </a:pPr>
                      <a:r>
                        <a:rPr lang="it-IT" sz="1200" dirty="0">
                          <a:solidFill>
                            <a:schemeClr val="bg2">
                              <a:lumMod val="20000"/>
                              <a:lumOff val="80000"/>
                            </a:schemeClr>
                          </a:solidFill>
                          <a:effectLst/>
                          <a:latin typeface="Calibri"/>
                          <a:ea typeface="Calibri"/>
                          <a:cs typeface="Times New Roman"/>
                        </a:rPr>
                        <a:t> TEMA DI CITTADINANZA: SVILPPO SOSTENIBILE, </a:t>
                      </a:r>
                    </a:p>
                    <a:p>
                      <a:pPr algn="ctr">
                        <a:lnSpc>
                          <a:spcPct val="115000"/>
                        </a:lnSpc>
                        <a:spcAft>
                          <a:spcPts val="1000"/>
                        </a:spcAft>
                      </a:pPr>
                      <a:r>
                        <a:rPr lang="it-IT" sz="1200" dirty="0">
                          <a:solidFill>
                            <a:schemeClr val="bg2">
                              <a:lumMod val="20000"/>
                              <a:lumOff val="80000"/>
                            </a:schemeClr>
                          </a:solidFill>
                          <a:effectLst/>
                          <a:latin typeface="Calibri"/>
                          <a:ea typeface="Calibri"/>
                          <a:cs typeface="Times New Roman"/>
                        </a:rPr>
                        <a:t>educazione ambientale, conoscenza e tutela del patrimonio e del territorio</a:t>
                      </a:r>
                    </a:p>
                    <a:p>
                      <a:pPr algn="l">
                        <a:lnSpc>
                          <a:spcPct val="115000"/>
                        </a:lnSpc>
                        <a:spcAft>
                          <a:spcPts val="1000"/>
                        </a:spcAft>
                      </a:pPr>
                      <a:endParaRPr lang="it-IT" sz="1200" dirty="0">
                        <a:solidFill>
                          <a:schemeClr val="bg2">
                            <a:lumMod val="20000"/>
                            <a:lumOff val="80000"/>
                          </a:schemeClr>
                        </a:solidFill>
                        <a:effectLst/>
                        <a:latin typeface="Calibri"/>
                        <a:ea typeface="Calibri"/>
                        <a:cs typeface="Times New Roman"/>
                      </a:endParaRPr>
                    </a:p>
                  </a:txBody>
                  <a:tcPr marL="46094" marR="4609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it-IT" sz="1400" dirty="0">
                        <a:effectLst/>
                        <a:latin typeface="Calibri"/>
                        <a:ea typeface="Calibri"/>
                        <a:cs typeface="Times New Roman"/>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a:lnSpc>
                          <a:spcPct val="115000"/>
                        </a:lnSpc>
                        <a:spcAft>
                          <a:spcPts val="1000"/>
                        </a:spcAft>
                      </a:pPr>
                      <a:r>
                        <a:rPr lang="it-IT" sz="1400" b="1" u="sng" dirty="0">
                          <a:solidFill>
                            <a:srgbClr val="FF0000"/>
                          </a:solidFill>
                          <a:effectLst/>
                          <a:latin typeface="Calibri"/>
                          <a:ea typeface="Calibri"/>
                          <a:cs typeface="Times New Roman"/>
                        </a:rPr>
                        <a:t>COMPETENZE DEL PROFILO IN USCITA (FINE PRIMO CICLO)</a:t>
                      </a:r>
                      <a:endParaRPr lang="it-IT" sz="1400" dirty="0">
                        <a:effectLst/>
                        <a:latin typeface="Calibri"/>
                        <a:ea typeface="Calibri"/>
                        <a:cs typeface="Times New Roman"/>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655520">
                <a:tc gridSpan="2">
                  <a:txBody>
                    <a:bodyPr/>
                    <a:lstStyle/>
                    <a:p>
                      <a:pPr algn="ctr">
                        <a:lnSpc>
                          <a:spcPct val="115000"/>
                        </a:lnSpc>
                        <a:spcAft>
                          <a:spcPts val="1000"/>
                        </a:spcAft>
                      </a:pPr>
                      <a:endParaRPr lang="it-IT" sz="1050" dirty="0">
                        <a:effectLst/>
                        <a:latin typeface="Calibri"/>
                        <a:ea typeface="Calibri"/>
                        <a:cs typeface="Times New Roman"/>
                      </a:endParaRPr>
                    </a:p>
                  </a:txBody>
                  <a:tcPr marL="46094" marR="46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buNone/>
                      </a:pPr>
                      <a:endParaRPr lang="it-IT" altLang="it-IT" sz="1000" dirty="0">
                        <a:solidFill>
                          <a:schemeClr val="tx1"/>
                        </a:solidFill>
                        <a:latin typeface="Times New Roman" pitchFamily="18" charset="0"/>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buNone/>
                      </a:pPr>
                      <a:r>
                        <a:rPr lang="it-IT" sz="1000" b="1" dirty="0"/>
                        <a:t>Competenze sociali e civiche</a:t>
                      </a:r>
                    </a:p>
                    <a:p>
                      <a:pPr>
                        <a:buNone/>
                      </a:pPr>
                      <a:r>
                        <a:rPr lang="it-IT" sz="1000" dirty="0">
                          <a:solidFill>
                            <a:schemeClr val="tx1"/>
                          </a:solidFill>
                          <a:latin typeface="Times New Roman" pitchFamily="18" charset="0"/>
                        </a:rPr>
                        <a:t>E’ consapevole della necessità del rispetto di una convivenza civile, pacifica e solidale. </a:t>
                      </a:r>
                    </a:p>
                    <a:p>
                      <a:pPr>
                        <a:buNone/>
                      </a:pPr>
                      <a:r>
                        <a:rPr lang="it-IT" sz="1000" dirty="0">
                          <a:solidFill>
                            <a:schemeClr val="tx1"/>
                          </a:solidFill>
                          <a:latin typeface="Times New Roman" pitchFamily="18" charset="0"/>
                        </a:rPr>
                        <a:t>Si impegna per portare a compimento il lavoro iniziato, da solo o insieme ad altri.</a:t>
                      </a:r>
                      <a:endParaRPr lang="it-IT" altLang="it-IT" sz="1000" dirty="0">
                        <a:solidFill>
                          <a:schemeClr val="tx1"/>
                        </a:solidFill>
                        <a:latin typeface="Times New Roman" pitchFamily="18" charset="0"/>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buNone/>
                      </a:pPr>
                      <a:endParaRPr lang="it-IT" sz="1000" dirty="0">
                        <a:effectLst/>
                        <a:latin typeface="Calibri"/>
                        <a:ea typeface="Calibri"/>
                        <a:cs typeface="Times New Roman"/>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buNone/>
                      </a:pPr>
                      <a:r>
                        <a:rPr lang="it-IT" sz="1000" b="1" dirty="0"/>
                        <a:t>Consapevolezza ed espressione Culturale</a:t>
                      </a:r>
                    </a:p>
                    <a:p>
                      <a:pPr>
                        <a:buNone/>
                      </a:pPr>
                      <a:r>
                        <a:rPr lang="it-IT" sz="1000" dirty="0">
                          <a:solidFill>
                            <a:schemeClr val="tx1"/>
                          </a:solidFill>
                          <a:latin typeface="Times New Roman" pitchFamily="18" charset="0"/>
                        </a:rPr>
                        <a:t>Riconosce ed apprezza le diverse identità, le tradizioni culturali e religiose, in un’ottica di dialogo e di rispetto reciproco</a:t>
                      </a:r>
                      <a:endParaRPr lang="it-IT" sz="1000" dirty="0">
                        <a:effectLst/>
                        <a:latin typeface="Calibri"/>
                        <a:ea typeface="Calibri"/>
                        <a:cs typeface="Times New Roman"/>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buNone/>
                      </a:pPr>
                      <a:endParaRPr lang="it-IT" altLang="it-IT" sz="1000" dirty="0">
                        <a:solidFill>
                          <a:schemeClr val="tx1"/>
                        </a:solidFill>
                        <a:latin typeface="Times New Roman" pitchFamily="18" charset="0"/>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buNone/>
                      </a:pPr>
                      <a:r>
                        <a:rPr lang="it-IT" sz="1000" b="1" dirty="0"/>
                        <a:t>Competenze digitali:</a:t>
                      </a:r>
                    </a:p>
                    <a:p>
                      <a:pPr>
                        <a:buNone/>
                      </a:pPr>
                      <a:r>
                        <a:rPr lang="it-IT" sz="1000" dirty="0">
                          <a:solidFill>
                            <a:schemeClr val="tx1"/>
                          </a:solidFill>
                          <a:latin typeface="Times New Roman" pitchFamily="18" charset="0"/>
                        </a:rPr>
                        <a:t>Utilizza con consapevolezza e responsabilità le tecnologie per ricercare, produrre ed elaborare dati e informazioni, per interagire con altre persone, come supporto alla creatività e alla soluzione di problemi.</a:t>
                      </a:r>
                      <a:endParaRPr lang="it-IT" altLang="it-IT" sz="1000" dirty="0">
                        <a:solidFill>
                          <a:schemeClr val="tx1"/>
                        </a:solidFill>
                        <a:latin typeface="Times New Roman" pitchFamily="18" charset="0"/>
                      </a:endParaRPr>
                    </a:p>
                    <a:p>
                      <a:pPr algn="just">
                        <a:lnSpc>
                          <a:spcPct val="115000"/>
                        </a:lnSpc>
                        <a:spcAft>
                          <a:spcPts val="1000"/>
                        </a:spcAft>
                      </a:pPr>
                      <a:endParaRPr lang="it-IT" sz="1000" dirty="0">
                        <a:effectLst/>
                        <a:latin typeface="Calibri"/>
                        <a:ea typeface="Calibri"/>
                        <a:cs typeface="Times New Roman"/>
                      </a:endParaRPr>
                    </a:p>
                    <a:p>
                      <a:pPr algn="l">
                        <a:lnSpc>
                          <a:spcPct val="115000"/>
                        </a:lnSpc>
                        <a:spcAft>
                          <a:spcPts val="1000"/>
                        </a:spcAft>
                      </a:pPr>
                      <a:r>
                        <a:rPr lang="it-IT" sz="10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buNone/>
                      </a:pPr>
                      <a:endParaRPr lang="it-IT" sz="1000" dirty="0">
                        <a:effectLst/>
                        <a:latin typeface="Calibri"/>
                        <a:ea typeface="Calibri"/>
                        <a:cs typeface="Times New Roman"/>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buNone/>
                      </a:pPr>
                      <a:r>
                        <a:rPr lang="it-IT" sz="1000" b="1" dirty="0"/>
                        <a:t>Spirito di iniziativa</a:t>
                      </a:r>
                    </a:p>
                    <a:p>
                      <a:pPr>
                        <a:buNone/>
                      </a:pPr>
                      <a:r>
                        <a:rPr lang="it-IT" sz="1000" dirty="0">
                          <a:solidFill>
                            <a:schemeClr val="tx1"/>
                          </a:solidFill>
                          <a:latin typeface="Times New Roman" pitchFamily="18" charset="0"/>
                        </a:rPr>
                        <a:t>Ha spirito di iniziativa ed è capace di produrre idee e progetti creativi. Si assume le proprie responsabilità, chiede aiuto quando si trova in difficoltà e sa fornire aiuto a chi lo chiede. E’ disposto ad analizzare se stesso e a misurarsi con le novità e gli imprevisti.</a:t>
                      </a:r>
                      <a:endParaRPr lang="it-IT" altLang="it-IT" sz="1000" dirty="0">
                        <a:solidFill>
                          <a:schemeClr val="tx1"/>
                        </a:solidFill>
                        <a:latin typeface="Times New Roman" pitchFamily="18" charset="0"/>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it-IT" sz="1000" dirty="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None/>
                      </a:pPr>
                      <a:r>
                        <a:rPr lang="it-IT" sz="1000" b="1" dirty="0"/>
                        <a:t>Comunicazione nelle lingue</a:t>
                      </a:r>
                    </a:p>
                    <a:p>
                      <a:pPr>
                        <a:buNone/>
                      </a:pPr>
                      <a:r>
                        <a:rPr lang="it-IT" sz="1000" b="1" dirty="0"/>
                        <a:t>Straniere</a:t>
                      </a:r>
                    </a:p>
                    <a:p>
                      <a:pPr>
                        <a:buNone/>
                      </a:pPr>
                      <a:r>
                        <a:rPr lang="it-IT" altLang="it-IT" sz="1000" dirty="0">
                          <a:solidFill>
                            <a:schemeClr val="tx1"/>
                          </a:solidFill>
                          <a:latin typeface="Times New Roman" pitchFamily="18" charset="0"/>
                        </a:rPr>
                        <a:t>E’ in grado di esprimersi a livello elementare in lingua francese in una comunicazione essenziale e nell’uso delle tecnologie e dell’informazione</a:t>
                      </a:r>
                      <a:r>
                        <a:rPr lang="it-IT" sz="10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7054">
                <a:tc gridSpan="11">
                  <a:txBody>
                    <a:bodyPr/>
                    <a:lstStyle/>
                    <a:p>
                      <a:r>
                        <a:rPr lang="it-IT" sz="1100" b="1" i="1" u="none" strike="noStrike" kern="1200" baseline="0" dirty="0">
                          <a:solidFill>
                            <a:schemeClr val="tx1"/>
                          </a:solidFill>
                          <a:latin typeface="+mn-lt"/>
                          <a:ea typeface="+mn-ea"/>
                          <a:cs typeface="+mn-cs"/>
                        </a:rPr>
                        <a:t>A – Avanzato </a:t>
                      </a:r>
                      <a:r>
                        <a:rPr lang="it-IT" sz="1100" b="0" i="0" u="none" strike="noStrike" kern="1200" baseline="0" dirty="0">
                          <a:solidFill>
                            <a:schemeClr val="tx1"/>
                          </a:solidFill>
                          <a:latin typeface="+mn-lt"/>
                          <a:ea typeface="+mn-ea"/>
                          <a:cs typeface="+mn-cs"/>
                        </a:rPr>
                        <a:t>L’alunno/a svolge compiti e risolve problemi complessi, mostrando padronanza nell’uso delle conoscenze e</a:t>
                      </a:r>
                    </a:p>
                    <a:p>
                      <a:r>
                        <a:rPr lang="it-IT" sz="1100" b="0" i="0" u="none" strike="noStrike" kern="1200" baseline="0" dirty="0">
                          <a:solidFill>
                            <a:schemeClr val="tx1"/>
                          </a:solidFill>
                          <a:latin typeface="+mn-lt"/>
                          <a:ea typeface="+mn-ea"/>
                          <a:cs typeface="+mn-cs"/>
                        </a:rPr>
                        <a:t>delle abilità; propone e sostiene le proprie opinioni e assume in modo responsabile decisioni consapevoli.</a:t>
                      </a:r>
                    </a:p>
                    <a:p>
                      <a:r>
                        <a:rPr lang="it-IT" sz="1100" b="1" i="1" u="none" strike="noStrike" kern="1200" baseline="0" dirty="0">
                          <a:solidFill>
                            <a:schemeClr val="tx1"/>
                          </a:solidFill>
                          <a:latin typeface="+mn-lt"/>
                          <a:ea typeface="+mn-ea"/>
                          <a:cs typeface="+mn-cs"/>
                        </a:rPr>
                        <a:t>B – Intermedio </a:t>
                      </a:r>
                      <a:r>
                        <a:rPr lang="it-IT" sz="1100" b="0" i="0" u="none" strike="noStrike" kern="1200" baseline="0" dirty="0">
                          <a:solidFill>
                            <a:schemeClr val="tx1"/>
                          </a:solidFill>
                          <a:latin typeface="+mn-lt"/>
                          <a:ea typeface="+mn-ea"/>
                          <a:cs typeface="+mn-cs"/>
                        </a:rPr>
                        <a:t>L’alunno/a svolge compiti e risolve problemi in situazioni nuove, compie scelte consapevoli, mostrando di</a:t>
                      </a:r>
                    </a:p>
                    <a:p>
                      <a:r>
                        <a:rPr lang="it-IT" sz="1100" b="0" i="0" u="none" strike="noStrike" kern="1200" baseline="0" dirty="0">
                          <a:solidFill>
                            <a:schemeClr val="tx1"/>
                          </a:solidFill>
                          <a:latin typeface="+mn-lt"/>
                          <a:ea typeface="+mn-ea"/>
                          <a:cs typeface="+mn-cs"/>
                        </a:rPr>
                        <a:t>saper utilizzare le conoscenze e le abilità acquisite.</a:t>
                      </a:r>
                    </a:p>
                    <a:p>
                      <a:r>
                        <a:rPr lang="it-IT" sz="1100" b="1" i="1" u="none" strike="noStrike" kern="1200" baseline="0" dirty="0">
                          <a:solidFill>
                            <a:schemeClr val="tx1"/>
                          </a:solidFill>
                          <a:latin typeface="+mn-lt"/>
                          <a:ea typeface="+mn-ea"/>
                          <a:cs typeface="+mn-cs"/>
                        </a:rPr>
                        <a:t>C – Base </a:t>
                      </a:r>
                      <a:r>
                        <a:rPr lang="it-IT" sz="1100" b="0" i="0" u="none" strike="noStrike" kern="1200" baseline="0" dirty="0">
                          <a:solidFill>
                            <a:schemeClr val="tx1"/>
                          </a:solidFill>
                          <a:latin typeface="+mn-lt"/>
                          <a:ea typeface="+mn-ea"/>
                          <a:cs typeface="+mn-cs"/>
                        </a:rPr>
                        <a:t>L’alunno/a svolge compiti semplici anche in situazioni nuove, mostrando di possedere conoscenze e abilità</a:t>
                      </a:r>
                    </a:p>
                    <a:p>
                      <a:r>
                        <a:rPr lang="it-IT" sz="1100" b="0" i="0" u="none" strike="noStrike" kern="1200" baseline="0" dirty="0">
                          <a:solidFill>
                            <a:schemeClr val="tx1"/>
                          </a:solidFill>
                          <a:latin typeface="+mn-lt"/>
                          <a:ea typeface="+mn-ea"/>
                          <a:cs typeface="+mn-cs"/>
                        </a:rPr>
                        <a:t>fondamentali e di saper applicare basilari regole e procedure apprese.</a:t>
                      </a:r>
                    </a:p>
                    <a:p>
                      <a:r>
                        <a:rPr lang="it-IT" sz="1100" b="1" i="1" u="none" strike="noStrike" kern="1200" baseline="0" dirty="0">
                          <a:solidFill>
                            <a:schemeClr val="tx1"/>
                          </a:solidFill>
                          <a:latin typeface="+mn-lt"/>
                          <a:ea typeface="+mn-ea"/>
                          <a:cs typeface="+mn-cs"/>
                        </a:rPr>
                        <a:t>D – Iniziale </a:t>
                      </a:r>
                      <a:r>
                        <a:rPr lang="it-IT" sz="1100" b="0" i="0" u="none" strike="noStrike" kern="1200" baseline="0" dirty="0">
                          <a:solidFill>
                            <a:schemeClr val="tx1"/>
                          </a:solidFill>
                          <a:latin typeface="+mn-lt"/>
                          <a:ea typeface="+mn-ea"/>
                          <a:cs typeface="+mn-cs"/>
                        </a:rPr>
                        <a:t>L’alunno/a, se opportunamente guidato/a, svolge compiti semplici in situazioni note.</a:t>
                      </a:r>
                      <a:endParaRPr lang="it-IT" sz="1100" dirty="0">
                        <a:effectLst/>
                        <a:latin typeface="Times New Roman"/>
                        <a:ea typeface="Calibri"/>
                        <a:cs typeface="Times New Roman"/>
                      </a:endParaRPr>
                    </a:p>
                  </a:txBody>
                  <a:tcPr marL="46094" marR="460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sz="400" dirty="0">
                        <a:effectLst/>
                        <a:latin typeface="Times New Roman"/>
                        <a:ea typeface="Calibri"/>
                        <a:cs typeface="Times New Roman"/>
                      </a:endParaRP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2"/>
                  </a:ext>
                </a:extLst>
              </a:tr>
              <a:tr h="549228">
                <a:tc>
                  <a:txBody>
                    <a:bodyPr/>
                    <a:lstStyle/>
                    <a:p>
                      <a:pPr algn="l">
                        <a:lnSpc>
                          <a:spcPct val="115000"/>
                        </a:lnSpc>
                        <a:spcAft>
                          <a:spcPts val="1000"/>
                        </a:spcAft>
                      </a:pPr>
                      <a:r>
                        <a:rPr lang="it-IT" sz="700">
                          <a:effectLst/>
                          <a:latin typeface="Calibri"/>
                          <a:ea typeface="Calibri"/>
                          <a:cs typeface="Times New Roman"/>
                        </a:rPr>
                        <a:t>1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Aft>
                          <a:spcPts val="1000"/>
                        </a:spcAft>
                      </a:pPr>
                      <a:r>
                        <a:rPr lang="it-IT" sz="7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it-IT" sz="7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r>
                        <a:rPr lang="it-IT" sz="7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endParaRPr lang="it-IT" sz="700" dirty="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3"/>
                  </a:ext>
                </a:extLst>
              </a:tr>
              <a:tr h="274614">
                <a:tc>
                  <a:txBody>
                    <a:bodyPr/>
                    <a:lstStyle/>
                    <a:p>
                      <a:pPr algn="l">
                        <a:lnSpc>
                          <a:spcPct val="115000"/>
                        </a:lnSpc>
                        <a:spcAft>
                          <a:spcPts val="1000"/>
                        </a:spcAft>
                      </a:pPr>
                      <a:r>
                        <a:rPr lang="it-IT" sz="700">
                          <a:effectLst/>
                          <a:latin typeface="Calibri"/>
                          <a:ea typeface="Calibri"/>
                          <a:cs typeface="Times New Roman"/>
                        </a:rPr>
                        <a:t>2……………………….</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endParaRPr lang="it-IT" sz="70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4"/>
                  </a:ext>
                </a:extLst>
              </a:tr>
              <a:tr h="274614">
                <a:tc>
                  <a:txBody>
                    <a:bodyPr/>
                    <a:lstStyle/>
                    <a:p>
                      <a:pPr algn="l">
                        <a:lnSpc>
                          <a:spcPct val="115000"/>
                        </a:lnSpc>
                        <a:spcAft>
                          <a:spcPts val="1000"/>
                        </a:spcAft>
                      </a:pPr>
                      <a:r>
                        <a:rPr lang="it-IT" sz="700">
                          <a:effectLst/>
                          <a:latin typeface="Calibri"/>
                          <a:ea typeface="Calibri"/>
                          <a:cs typeface="Times New Roman"/>
                        </a:rPr>
                        <a:t>3……………………….</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endParaRPr lang="it-IT" sz="70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5"/>
                  </a:ext>
                </a:extLst>
              </a:tr>
              <a:tr h="274614">
                <a:tc>
                  <a:txBody>
                    <a:bodyPr/>
                    <a:lstStyle/>
                    <a:p>
                      <a:pPr algn="l">
                        <a:lnSpc>
                          <a:spcPct val="115000"/>
                        </a:lnSpc>
                        <a:spcAft>
                          <a:spcPts val="1000"/>
                        </a:spcAft>
                      </a:pPr>
                      <a:r>
                        <a:rPr lang="it-IT" sz="700">
                          <a:effectLst/>
                          <a:latin typeface="Calibri"/>
                          <a:ea typeface="Calibri"/>
                          <a:cs typeface="Times New Roman"/>
                        </a:rPr>
                        <a:t>4……………………….</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endParaRPr lang="it-IT" sz="70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6"/>
                  </a:ext>
                </a:extLst>
              </a:tr>
              <a:tr h="274614">
                <a:tc>
                  <a:txBody>
                    <a:bodyPr/>
                    <a:lstStyle/>
                    <a:p>
                      <a:pPr algn="l">
                        <a:lnSpc>
                          <a:spcPct val="115000"/>
                        </a:lnSpc>
                        <a:spcAft>
                          <a:spcPts val="1000"/>
                        </a:spcAft>
                      </a:pPr>
                      <a:r>
                        <a:rPr lang="it-IT" sz="700">
                          <a:effectLst/>
                          <a:latin typeface="Calibri"/>
                          <a:ea typeface="Calibri"/>
                          <a:cs typeface="Times New Roman"/>
                        </a:rPr>
                        <a:t>5……………………….</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r>
                        <a:rPr lang="it-IT" sz="7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endParaRPr lang="it-IT" sz="700" dirty="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7"/>
                  </a:ext>
                </a:extLst>
              </a:tr>
              <a:tr h="274614">
                <a:tc>
                  <a:txBody>
                    <a:bodyPr/>
                    <a:lstStyle/>
                    <a:p>
                      <a:pPr algn="l">
                        <a:lnSpc>
                          <a:spcPct val="115000"/>
                        </a:lnSpc>
                        <a:spcAft>
                          <a:spcPts val="1000"/>
                        </a:spcAft>
                      </a:pPr>
                      <a:r>
                        <a:rPr lang="it-IT" sz="700">
                          <a:effectLst/>
                          <a:latin typeface="Calibri"/>
                          <a:ea typeface="Calibri"/>
                          <a:cs typeface="Times New Roman"/>
                        </a:rPr>
                        <a:t>6……………………….</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r>
                        <a:rPr lang="it-IT" sz="70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r>
                        <a:rPr lang="it-IT" sz="700" dirty="0">
                          <a:effectLst/>
                          <a:latin typeface="Calibri"/>
                          <a:ea typeface="Calibri"/>
                          <a:cs typeface="Times New Roman"/>
                        </a:rPr>
                        <a:t> </a:t>
                      </a:r>
                    </a:p>
                  </a:txBody>
                  <a:tcPr marL="46094" marR="4609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l">
                        <a:lnSpc>
                          <a:spcPct val="115000"/>
                        </a:lnSpc>
                        <a:spcAft>
                          <a:spcPts val="1000"/>
                        </a:spcAft>
                      </a:pPr>
                      <a:endParaRPr lang="it-IT" sz="700" dirty="0">
                        <a:effectLst/>
                        <a:latin typeface="Calibri"/>
                        <a:ea typeface="Calibri"/>
                        <a:cs typeface="Times New Roman"/>
                      </a:endParaRPr>
                    </a:p>
                  </a:txBody>
                  <a:tcPr marL="46094" marR="4609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8"/>
                  </a:ext>
                </a:extLst>
              </a:tr>
            </a:tbl>
          </a:graphicData>
        </a:graphic>
      </p:graphicFrame>
      <p:sp>
        <p:nvSpPr>
          <p:cNvPr id="2" name="Rettangolo 1"/>
          <p:cNvSpPr/>
          <p:nvPr/>
        </p:nvSpPr>
        <p:spPr>
          <a:xfrm>
            <a:off x="203372" y="5113265"/>
            <a:ext cx="932435" cy="410882"/>
          </a:xfrm>
          <a:prstGeom prst="rect">
            <a:avLst/>
          </a:prstGeom>
        </p:spPr>
        <p:txBody>
          <a:bodyPr wrap="none">
            <a:spAutoFit/>
          </a:bodyPr>
          <a:lstStyle/>
          <a:p>
            <a:pPr algn="ctr">
              <a:lnSpc>
                <a:spcPct val="115000"/>
              </a:lnSpc>
              <a:spcAft>
                <a:spcPts val="1000"/>
              </a:spcAft>
            </a:pPr>
            <a:r>
              <a:rPr lang="it-IT" b="1" dirty="0">
                <a:solidFill>
                  <a:srgbClr val="FF0000"/>
                </a:solidFill>
                <a:latin typeface="Calibri"/>
                <a:ea typeface="Calibri"/>
                <a:cs typeface="Times New Roman"/>
              </a:rPr>
              <a:t>ALUNNI</a:t>
            </a:r>
            <a:endParaRPr lang="it-IT" dirty="0">
              <a:latin typeface="Calibri"/>
              <a:ea typeface="Calibri"/>
              <a:cs typeface="Times New Roman"/>
            </a:endParaRPr>
          </a:p>
        </p:txBody>
      </p:sp>
      <p:sp>
        <p:nvSpPr>
          <p:cNvPr id="3" name="CasellaDiTesto 2"/>
          <p:cNvSpPr txBox="1"/>
          <p:nvPr/>
        </p:nvSpPr>
        <p:spPr>
          <a:xfrm>
            <a:off x="1135807" y="1472842"/>
            <a:ext cx="2766492" cy="2123658"/>
          </a:xfrm>
          <a:prstGeom prst="rect">
            <a:avLst/>
          </a:prstGeom>
          <a:noFill/>
        </p:spPr>
        <p:txBody>
          <a:bodyPr wrap="square" rtlCol="0">
            <a:spAutoFit/>
          </a:bodyPr>
          <a:lstStyle/>
          <a:p>
            <a:r>
              <a:rPr lang="it-IT" sz="1100" dirty="0">
                <a:solidFill>
                  <a:schemeClr val="bg2">
                    <a:lumMod val="20000"/>
                    <a:lumOff val="80000"/>
                  </a:schemeClr>
                </a:solidFill>
              </a:rPr>
              <a:t>-L’alunno, al termine del primo ciclo, comprende i concetti del prendersi cura di sé, della comunità, dell’ambiente.</a:t>
            </a:r>
          </a:p>
          <a:p>
            <a:r>
              <a:rPr lang="it-IT" sz="1100" dirty="0">
                <a:solidFill>
                  <a:schemeClr val="bg2">
                    <a:lumMod val="20000"/>
                    <a:lumOff val="80000"/>
                  </a:schemeClr>
                </a:solidFill>
              </a:rPr>
              <a:t>-Comprende la necessità di uno sviluppo equo e sostenibile, rispettoso dell’ecosistema, nonché di un utilizzo consapevole delle risorse ambientali.</a:t>
            </a:r>
          </a:p>
          <a:p>
            <a:r>
              <a:rPr lang="it-IT" sz="1100" dirty="0">
                <a:solidFill>
                  <a:schemeClr val="bg2">
                    <a:lumMod val="20000"/>
                    <a:lumOff val="80000"/>
                  </a:schemeClr>
                </a:solidFill>
              </a:rPr>
              <a:t>-Promuove il rispetto verso gli altri, l’ambiente e la natura e sa riconoscere gli effetti del degrado e dell’incuria.</a:t>
            </a:r>
          </a:p>
        </p:txBody>
      </p:sp>
    </p:spTree>
    <p:extLst>
      <p:ext uri="{BB962C8B-B14F-4D97-AF65-F5344CB8AC3E}">
        <p14:creationId xmlns:p14="http://schemas.microsoft.com/office/powerpoint/2010/main" val="372327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ggetto 12"/>
          <p:cNvGraphicFramePr>
            <a:graphicFrameLocks noChangeAspect="1"/>
          </p:cNvGraphicFramePr>
          <p:nvPr>
            <p:extLst>
              <p:ext uri="{D42A27DB-BD31-4B8C-83A1-F6EECF244321}">
                <p14:modId xmlns:p14="http://schemas.microsoft.com/office/powerpoint/2010/main" val="1056838466"/>
              </p:ext>
            </p:extLst>
          </p:nvPr>
        </p:nvGraphicFramePr>
        <p:xfrm>
          <a:off x="1368425" y="1062038"/>
          <a:ext cx="9074150" cy="2901950"/>
        </p:xfrm>
        <a:graphic>
          <a:graphicData uri="http://schemas.openxmlformats.org/presentationml/2006/ole">
            <mc:AlternateContent xmlns:mc="http://schemas.openxmlformats.org/markup-compatibility/2006">
              <mc:Choice xmlns:v="urn:schemas-microsoft-com:vml" Requires="v">
                <p:oleObj name="Documento" r:id="rId2" imgW="9073659" imgH="2901184" progId="Word.Document.12">
                  <p:embed/>
                </p:oleObj>
              </mc:Choice>
              <mc:Fallback>
                <p:oleObj name="Documento" r:id="rId2" imgW="9073659" imgH="2901184" progId="Word.Document.12">
                  <p:embed/>
                  <p:pic>
                    <p:nvPicPr>
                      <p:cNvPr id="0" name=""/>
                      <p:cNvPicPr/>
                      <p:nvPr/>
                    </p:nvPicPr>
                    <p:blipFill>
                      <a:blip r:embed="rId3"/>
                      <a:stretch>
                        <a:fillRect/>
                      </a:stretch>
                    </p:blipFill>
                    <p:spPr>
                      <a:xfrm>
                        <a:off x="1368425" y="1062038"/>
                        <a:ext cx="9074150" cy="2901950"/>
                      </a:xfrm>
                      <a:prstGeom prst="rect">
                        <a:avLst/>
                      </a:prstGeom>
                    </p:spPr>
                  </p:pic>
                </p:oleObj>
              </mc:Fallback>
            </mc:AlternateContent>
          </a:graphicData>
        </a:graphic>
      </p:graphicFrame>
    </p:spTree>
    <p:extLst>
      <p:ext uri="{BB962C8B-B14F-4D97-AF65-F5344CB8AC3E}">
        <p14:creationId xmlns:p14="http://schemas.microsoft.com/office/powerpoint/2010/main" val="98382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2332037"/>
            <a:ext cx="10972800" cy="4525963"/>
          </a:xfrm>
        </p:spPr>
        <p:txBody>
          <a:bodyPr/>
          <a:lstStyle/>
          <a:p>
            <a:r>
              <a:rPr lang="en-US" sz="1400" dirty="0" err="1"/>
              <a:t>Titolo</a:t>
            </a:r>
            <a:r>
              <a:rPr lang="en-US" sz="1400" dirty="0"/>
              <a:t> UDA</a:t>
            </a:r>
          </a:p>
          <a:p>
            <a:r>
              <a:rPr lang="en-US" sz="1400" dirty="0" err="1"/>
              <a:t>Percorso</a:t>
            </a:r>
            <a:r>
              <a:rPr lang="en-US" sz="1400" dirty="0"/>
              <a:t> di </a:t>
            </a:r>
            <a:r>
              <a:rPr lang="en-US" sz="1400" dirty="0" err="1"/>
              <a:t>progettazione</a:t>
            </a:r>
            <a:r>
              <a:rPr lang="en-US" sz="1400" dirty="0"/>
              <a:t>: </a:t>
            </a:r>
            <a:r>
              <a:rPr lang="en-US" sz="1400" dirty="0" err="1"/>
              <a:t>Competenze</a:t>
            </a:r>
            <a:r>
              <a:rPr lang="en-US" sz="1400" dirty="0"/>
              <a:t> </a:t>
            </a:r>
            <a:r>
              <a:rPr lang="en-US" sz="1400" dirty="0" err="1"/>
              <a:t>trasversali</a:t>
            </a:r>
            <a:r>
              <a:rPr lang="en-US" sz="1400" dirty="0"/>
              <a:t> per la </a:t>
            </a:r>
            <a:r>
              <a:rPr lang="en-US" sz="1400" dirty="0" err="1"/>
              <a:t>sostenibilità</a:t>
            </a:r>
            <a:r>
              <a:rPr lang="en-US" sz="1400" dirty="0"/>
              <a:t>/ </a:t>
            </a:r>
            <a:r>
              <a:rPr lang="en-US" sz="1400" dirty="0" err="1"/>
              <a:t>competenze</a:t>
            </a:r>
            <a:r>
              <a:rPr lang="en-US" sz="1400" dirty="0"/>
              <a:t> </a:t>
            </a:r>
            <a:r>
              <a:rPr lang="en-US" sz="1400" dirty="0" err="1"/>
              <a:t>chiave</a:t>
            </a:r>
            <a:r>
              <a:rPr lang="en-US" sz="1400" dirty="0"/>
              <a:t>/ </a:t>
            </a:r>
            <a:r>
              <a:rPr lang="en-US" sz="1400" dirty="0" err="1"/>
              <a:t>profilo</a:t>
            </a:r>
            <a:r>
              <a:rPr lang="en-US" sz="1400" dirty="0"/>
              <a:t> </a:t>
            </a:r>
            <a:r>
              <a:rPr lang="en-US" sz="1400" dirty="0" err="1"/>
              <a:t>delle</a:t>
            </a:r>
            <a:r>
              <a:rPr lang="en-US" sz="1400" dirty="0"/>
              <a:t> </a:t>
            </a:r>
            <a:r>
              <a:rPr lang="en-US" sz="1400" dirty="0" err="1"/>
              <a:t>competenze</a:t>
            </a:r>
            <a:r>
              <a:rPr lang="en-US" sz="1400" dirty="0"/>
              <a:t>/ </a:t>
            </a:r>
            <a:r>
              <a:rPr lang="en-US" sz="1400" dirty="0" err="1"/>
              <a:t>Traguardi</a:t>
            </a:r>
            <a:r>
              <a:rPr lang="en-US" sz="1400" dirty="0"/>
              <a:t> per lo </a:t>
            </a:r>
            <a:r>
              <a:rPr lang="en-US" sz="1400" dirty="0" err="1"/>
              <a:t>sviluppo</a:t>
            </a:r>
            <a:r>
              <a:rPr lang="en-US" sz="1400" dirty="0"/>
              <a:t> </a:t>
            </a:r>
            <a:r>
              <a:rPr lang="en-US" sz="1400" dirty="0" err="1"/>
              <a:t>delle</a:t>
            </a:r>
            <a:r>
              <a:rPr lang="en-US" sz="1400" dirty="0"/>
              <a:t> </a:t>
            </a:r>
            <a:r>
              <a:rPr lang="en-US" sz="1400" dirty="0" err="1"/>
              <a:t>competenze</a:t>
            </a:r>
            <a:r>
              <a:rPr lang="en-US" sz="1400" dirty="0"/>
              <a:t>/ </a:t>
            </a:r>
            <a:r>
              <a:rPr lang="en-US" sz="1400" dirty="0" err="1"/>
              <a:t>Traguardi</a:t>
            </a:r>
            <a:r>
              <a:rPr lang="en-US" sz="1400" dirty="0"/>
              <a:t> di </a:t>
            </a:r>
            <a:r>
              <a:rPr lang="en-US" sz="1400" dirty="0" err="1"/>
              <a:t>competenza</a:t>
            </a:r>
            <a:r>
              <a:rPr lang="en-US" sz="1400" dirty="0"/>
              <a:t> </a:t>
            </a:r>
            <a:r>
              <a:rPr lang="en-US" sz="1400" dirty="0" err="1"/>
              <a:t>disciplinare</a:t>
            </a:r>
            <a:r>
              <a:rPr lang="en-US" sz="1400" dirty="0"/>
              <a:t>/  </a:t>
            </a:r>
            <a:r>
              <a:rPr lang="en-US" sz="1400" dirty="0" err="1"/>
              <a:t>Competenze</a:t>
            </a:r>
            <a:r>
              <a:rPr lang="en-US" sz="1400" dirty="0"/>
              <a:t> del </a:t>
            </a:r>
            <a:r>
              <a:rPr lang="en-US" sz="1400" dirty="0" err="1"/>
              <a:t>profilo</a:t>
            </a:r>
            <a:r>
              <a:rPr lang="en-US" sz="1400" dirty="0"/>
              <a:t> in </a:t>
            </a:r>
            <a:r>
              <a:rPr lang="en-US" sz="1400" dirty="0" err="1"/>
              <a:t>uscita</a:t>
            </a:r>
            <a:r>
              <a:rPr lang="en-US" sz="1400" dirty="0"/>
              <a:t>/ </a:t>
            </a:r>
            <a:r>
              <a:rPr lang="en-US" sz="1400" dirty="0" err="1"/>
              <a:t>Obiettivi</a:t>
            </a:r>
            <a:r>
              <a:rPr lang="en-US" sz="1400" dirty="0"/>
              <a:t> per lo </a:t>
            </a:r>
            <a:r>
              <a:rPr lang="en-US" sz="1400" dirty="0" err="1"/>
              <a:t>Sviluppo</a:t>
            </a:r>
            <a:r>
              <a:rPr lang="en-US" sz="1400" dirty="0"/>
              <a:t> </a:t>
            </a:r>
            <a:r>
              <a:rPr lang="en-US" sz="1400" dirty="0" err="1"/>
              <a:t>Sostenibile</a:t>
            </a:r>
            <a:r>
              <a:rPr lang="en-US" sz="1400" dirty="0"/>
              <a:t>/ </a:t>
            </a:r>
            <a:r>
              <a:rPr lang="en-US" sz="1400" dirty="0" err="1"/>
              <a:t>Obiettivi</a:t>
            </a:r>
            <a:r>
              <a:rPr lang="en-US" sz="1400" dirty="0"/>
              <a:t> di </a:t>
            </a:r>
            <a:r>
              <a:rPr lang="en-US" sz="1400" dirty="0" err="1"/>
              <a:t>apprendimento</a:t>
            </a:r>
            <a:r>
              <a:rPr lang="en-US" sz="1400" dirty="0"/>
              <a:t> </a:t>
            </a:r>
            <a:r>
              <a:rPr lang="en-US" sz="1400" dirty="0" err="1"/>
              <a:t>disciplinari</a:t>
            </a:r>
            <a:endParaRPr lang="en-US" sz="1400" dirty="0"/>
          </a:p>
          <a:p>
            <a:r>
              <a:rPr lang="en-US" sz="1400" dirty="0" err="1"/>
              <a:t>Organizzazione</a:t>
            </a:r>
            <a:r>
              <a:rPr lang="en-US" sz="1400" dirty="0"/>
              <a:t> </a:t>
            </a:r>
            <a:r>
              <a:rPr lang="en-US" sz="1400" dirty="0" err="1"/>
              <a:t>dell’ambiente</a:t>
            </a:r>
            <a:r>
              <a:rPr lang="en-US" sz="1400" dirty="0"/>
              <a:t> di </a:t>
            </a:r>
            <a:r>
              <a:rPr lang="en-US" sz="1400" dirty="0" err="1"/>
              <a:t>apprendimento</a:t>
            </a:r>
            <a:r>
              <a:rPr lang="en-US" sz="1400" dirty="0"/>
              <a:t> (</a:t>
            </a:r>
            <a:r>
              <a:rPr lang="en-US" sz="1400" dirty="0" err="1"/>
              <a:t>Fasi</a:t>
            </a:r>
            <a:r>
              <a:rPr lang="en-US" sz="1400" dirty="0"/>
              <a:t>, </a:t>
            </a:r>
            <a:r>
              <a:rPr lang="en-US" sz="1400" dirty="0" err="1"/>
              <a:t>spazi</a:t>
            </a:r>
            <a:r>
              <a:rPr lang="en-US" sz="1400" dirty="0"/>
              <a:t>, tempi, </a:t>
            </a:r>
            <a:r>
              <a:rPr lang="en-US" sz="1400" dirty="0" err="1"/>
              <a:t>materiali</a:t>
            </a:r>
            <a:r>
              <a:rPr lang="en-US" sz="1400" dirty="0"/>
              <a:t>/</a:t>
            </a:r>
            <a:r>
              <a:rPr lang="en-US" sz="1400" dirty="0" err="1"/>
              <a:t>strumenti</a:t>
            </a:r>
            <a:r>
              <a:rPr lang="en-US" sz="1400" dirty="0"/>
              <a:t>)</a:t>
            </a:r>
          </a:p>
          <a:p>
            <a:r>
              <a:rPr lang="en-US" sz="1400" dirty="0" err="1"/>
              <a:t>Griglia</a:t>
            </a:r>
            <a:r>
              <a:rPr lang="en-US" sz="1400" dirty="0"/>
              <a:t> per </a:t>
            </a:r>
            <a:r>
              <a:rPr lang="en-US" sz="1400" dirty="0" err="1"/>
              <a:t>l’osservazione</a:t>
            </a:r>
            <a:r>
              <a:rPr lang="en-US" sz="1400" dirty="0"/>
              <a:t> </a:t>
            </a:r>
            <a:r>
              <a:rPr lang="en-US" sz="1400" dirty="0" err="1"/>
              <a:t>sistematica</a:t>
            </a:r>
            <a:endParaRPr lang="en-US" sz="1400" dirty="0"/>
          </a:p>
          <a:p>
            <a:r>
              <a:rPr lang="en-US" sz="1400" dirty="0" err="1"/>
              <a:t>Compito</a:t>
            </a:r>
            <a:r>
              <a:rPr lang="en-US" sz="1400" dirty="0"/>
              <a:t> di </a:t>
            </a:r>
            <a:r>
              <a:rPr lang="en-US" sz="1400" dirty="0" err="1"/>
              <a:t>realtà</a:t>
            </a:r>
            <a:endParaRPr lang="en-US" sz="1400" dirty="0"/>
          </a:p>
          <a:p>
            <a:r>
              <a:rPr lang="en-US" sz="1400" dirty="0" err="1"/>
              <a:t>Griglia</a:t>
            </a:r>
            <a:r>
              <a:rPr lang="en-US" sz="1400" dirty="0"/>
              <a:t> per </a:t>
            </a:r>
            <a:r>
              <a:rPr lang="en-US" sz="1400" dirty="0" err="1"/>
              <a:t>l’osservazione</a:t>
            </a:r>
            <a:r>
              <a:rPr lang="en-US" sz="1400" dirty="0"/>
              <a:t> </a:t>
            </a:r>
            <a:r>
              <a:rPr lang="en-US" sz="1400" dirty="0" err="1"/>
              <a:t>disciplinare</a:t>
            </a:r>
            <a:endParaRPr lang="en-US" sz="1400" dirty="0"/>
          </a:p>
          <a:p>
            <a:r>
              <a:rPr lang="en-US" sz="1400" dirty="0" err="1"/>
              <a:t>Rielaborazione</a:t>
            </a:r>
            <a:r>
              <a:rPr lang="en-US" sz="1400" dirty="0"/>
              <a:t> </a:t>
            </a:r>
            <a:r>
              <a:rPr lang="en-US" sz="1400" dirty="0" err="1"/>
              <a:t>orale</a:t>
            </a:r>
            <a:r>
              <a:rPr lang="en-US" sz="1400" dirty="0"/>
              <a:t> / </a:t>
            </a:r>
            <a:r>
              <a:rPr lang="en-US" sz="1400" dirty="0" err="1"/>
              <a:t>Autobiografia</a:t>
            </a:r>
            <a:r>
              <a:rPr lang="en-US" sz="1400" dirty="0"/>
              <a:t> </a:t>
            </a:r>
            <a:r>
              <a:rPr lang="en-US" sz="1400" dirty="0" err="1"/>
              <a:t>cognitiva</a:t>
            </a:r>
            <a:r>
              <a:rPr lang="en-US" sz="1400" dirty="0"/>
              <a:t> / </a:t>
            </a:r>
            <a:r>
              <a:rPr lang="en-US" sz="1400" dirty="0" err="1"/>
              <a:t>Proiezione</a:t>
            </a:r>
            <a:r>
              <a:rPr lang="en-US" sz="1400" dirty="0"/>
              <a:t> in Circle time (</a:t>
            </a:r>
            <a:r>
              <a:rPr lang="en-US" sz="1400" dirty="0" err="1"/>
              <a:t>socializzazione</a:t>
            </a:r>
            <a:r>
              <a:rPr lang="en-US" sz="1400" dirty="0"/>
              <a:t> </a:t>
            </a:r>
            <a:r>
              <a:rPr lang="en-US" sz="1400" dirty="0" err="1"/>
              <a:t>dell’esperienza</a:t>
            </a:r>
            <a:r>
              <a:rPr lang="en-US" sz="1400" dirty="0"/>
              <a:t>)</a:t>
            </a:r>
          </a:p>
          <a:p>
            <a:endParaRPr lang="en-US" sz="1400" dirty="0"/>
          </a:p>
          <a:p>
            <a:endParaRPr lang="en-US" sz="1400" dirty="0"/>
          </a:p>
          <a:p>
            <a:endParaRPr lang="en-US" sz="1400" dirty="0"/>
          </a:p>
          <a:p>
            <a:endParaRPr lang="en-US" dirty="0"/>
          </a:p>
          <a:p>
            <a:endParaRPr lang="en-US" dirty="0"/>
          </a:p>
        </p:txBody>
      </p:sp>
      <p:sp>
        <p:nvSpPr>
          <p:cNvPr id="3" name="Rettangolo 2"/>
          <p:cNvSpPr/>
          <p:nvPr/>
        </p:nvSpPr>
        <p:spPr>
          <a:xfrm>
            <a:off x="609600" y="729371"/>
            <a:ext cx="2324675" cy="707886"/>
          </a:xfrm>
          <a:prstGeom prst="rect">
            <a:avLst/>
          </a:prstGeom>
        </p:spPr>
        <p:txBody>
          <a:bodyPr wrap="none">
            <a:spAutoFit/>
          </a:bodyPr>
          <a:lstStyle/>
          <a:p>
            <a:r>
              <a:rPr lang="en-US" sz="4000" dirty="0" err="1"/>
              <a:t>Sommario</a:t>
            </a:r>
            <a:endParaRPr lang="en-US" sz="4000" dirty="0"/>
          </a:p>
        </p:txBody>
      </p:sp>
    </p:spTree>
    <p:extLst>
      <p:ext uri="{BB962C8B-B14F-4D97-AF65-F5344CB8AC3E}">
        <p14:creationId xmlns:p14="http://schemas.microsoft.com/office/powerpoint/2010/main" val="101063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857931903"/>
              </p:ext>
            </p:extLst>
          </p:nvPr>
        </p:nvGraphicFramePr>
        <p:xfrm>
          <a:off x="735012" y="602615"/>
          <a:ext cx="11303001" cy="6089072"/>
        </p:xfrm>
        <a:graphic>
          <a:graphicData uri="http://schemas.openxmlformats.org/drawingml/2006/table">
            <a:tbl>
              <a:tblPr firstRow="1">
                <a:tableStyleId>{85BE263C-DBD7-4A20-BB59-AAB30ACAA65A}</a:tableStyleId>
              </a:tblPr>
              <a:tblGrid>
                <a:gridCol w="1643735">
                  <a:extLst>
                    <a:ext uri="{9D8B030D-6E8A-4147-A177-3AD203B41FA5}">
                      <a16:colId xmlns:a16="http://schemas.microsoft.com/office/drawing/2014/main" val="20000"/>
                    </a:ext>
                  </a:extLst>
                </a:gridCol>
                <a:gridCol w="1480670">
                  <a:extLst>
                    <a:ext uri="{9D8B030D-6E8A-4147-A177-3AD203B41FA5}">
                      <a16:colId xmlns:a16="http://schemas.microsoft.com/office/drawing/2014/main" val="20001"/>
                    </a:ext>
                  </a:extLst>
                </a:gridCol>
                <a:gridCol w="1470310">
                  <a:extLst>
                    <a:ext uri="{9D8B030D-6E8A-4147-A177-3AD203B41FA5}">
                      <a16:colId xmlns:a16="http://schemas.microsoft.com/office/drawing/2014/main" val="20002"/>
                    </a:ext>
                  </a:extLst>
                </a:gridCol>
                <a:gridCol w="1837886">
                  <a:extLst>
                    <a:ext uri="{9D8B030D-6E8A-4147-A177-3AD203B41FA5}">
                      <a16:colId xmlns:a16="http://schemas.microsoft.com/office/drawing/2014/main" val="20003"/>
                    </a:ext>
                  </a:extLst>
                </a:gridCol>
                <a:gridCol w="1712208">
                  <a:extLst>
                    <a:ext uri="{9D8B030D-6E8A-4147-A177-3AD203B41FA5}">
                      <a16:colId xmlns:a16="http://schemas.microsoft.com/office/drawing/2014/main" val="20004"/>
                    </a:ext>
                  </a:extLst>
                </a:gridCol>
                <a:gridCol w="1412200">
                  <a:extLst>
                    <a:ext uri="{9D8B030D-6E8A-4147-A177-3AD203B41FA5}">
                      <a16:colId xmlns:a16="http://schemas.microsoft.com/office/drawing/2014/main" val="20005"/>
                    </a:ext>
                  </a:extLst>
                </a:gridCol>
                <a:gridCol w="1745992">
                  <a:extLst>
                    <a:ext uri="{9D8B030D-6E8A-4147-A177-3AD203B41FA5}">
                      <a16:colId xmlns:a16="http://schemas.microsoft.com/office/drawing/2014/main" val="20006"/>
                    </a:ext>
                  </a:extLst>
                </a:gridCol>
              </a:tblGrid>
              <a:tr h="49038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dirty="0"/>
                        <a:t>Competenza pensiero sistemico</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p>
                      <a:pPr algn="l" fontAlgn="b"/>
                      <a:endParaRPr lang="it-IT" sz="1100" b="0" i="0" u="none" strike="noStrike" dirty="0">
                        <a:solidFill>
                          <a:srgbClr val="000000"/>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it-IT" sz="1100" b="1" dirty="0"/>
                        <a:t>Competenza di previsione</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p>
                      <a:pPr algn="ctr" fontAlgn="b"/>
                      <a:endParaRPr lang="it-IT" sz="1100" b="1" i="0" u="none" strike="noStrike" dirty="0">
                        <a:solidFill>
                          <a:schemeClr val="tx1"/>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it-IT" sz="1100" b="1" dirty="0"/>
                        <a:t>Competenza normativa</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p>
                      <a:pPr algn="ctr" fontAlgn="b"/>
                      <a:endParaRPr lang="it-IT" sz="1100" b="1" i="0" u="none" strike="noStrike" dirty="0">
                        <a:solidFill>
                          <a:schemeClr val="tx1"/>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it-IT" sz="1100" b="1" dirty="0"/>
                        <a:t>Competenza strategica</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p>
                      <a:pPr algn="ctr" fontAlgn="b"/>
                      <a:endParaRPr lang="it-IT" sz="1100" b="1" i="0" u="none" strike="noStrike" dirty="0">
                        <a:solidFill>
                          <a:schemeClr val="tx1"/>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it-IT" sz="1100" b="1" dirty="0"/>
                        <a:t>Competenza collaborativa</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p>
                      <a:pPr algn="ctr" fontAlgn="b"/>
                      <a:endParaRPr lang="it-IT" sz="1100" b="1" i="0" u="none" strike="noStrike" dirty="0">
                        <a:solidFill>
                          <a:schemeClr val="tx1"/>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t-IT" sz="1100" b="1" dirty="0"/>
                        <a:t>Competenza di pensiero critico</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t-IT" sz="1100" b="1" dirty="0"/>
                        <a:t>Competenza di </a:t>
                      </a:r>
                      <a:r>
                        <a:rPr lang="it-IT" sz="1100" b="1" dirty="0" err="1"/>
                        <a:t>problem-solving</a:t>
                      </a:r>
                      <a:r>
                        <a:rPr lang="it-IT" sz="1100" b="1" dirty="0"/>
                        <a:t> integrato</a:t>
                      </a:r>
                      <a:endParaRPr lang="it-IT" sz="1100" b="1" i="0" u="none" strike="noStrike" dirty="0">
                        <a:solidFill>
                          <a:schemeClr val="tx1"/>
                        </a:solidFill>
                        <a:effectLst/>
                        <a:latin typeface="Comic Sans MS" panose="030F0702030302020204" pitchFamily="66"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065173">
                <a:tc>
                  <a:txBody>
                    <a:bodyPr/>
                    <a:lstStyle/>
                    <a:p>
                      <a:pPr algn="ctr" fontAlgn="b"/>
                      <a:endParaRPr lang="it-IT" sz="1600" b="1"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it-IT" sz="1100" u="none" strike="noStrike" dirty="0">
                          <a:effectLst/>
                          <a:latin typeface="Comic Sans MS" panose="030F0702030302020204" pitchFamily="66" charset="0"/>
                          <a:cs typeface="Arial" panose="020B0604020202020204" pitchFamily="34" charset="0"/>
                        </a:rPr>
                        <a:t>E’ capace di comprendere e valutare molteplici futuri - possibili, probabili e desiderabili; di creare le proprie visioni per il futuro; di applicare il principio di precauzione; di determinare le conseguenze delle azioni e di gestire i rischi e i cambiamenti</a:t>
                      </a:r>
                    </a:p>
                  </a:txBody>
                  <a:tcPr marL="6275" marR="6275" marT="6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it-IT" sz="1100" u="none" strike="noStrike" dirty="0">
                          <a:effectLst/>
                          <a:latin typeface="Comic Sans MS" panose="030F0702030302020204" pitchFamily="66" charset="0"/>
                          <a:cs typeface="Arial" panose="020B0604020202020204" pitchFamily="34" charset="0"/>
                        </a:rPr>
                        <a:t>E’ capace di capire e riflettere sulle norme e i valori che risiedono dietro le azioni di ognuno; e di negoziare i valori, i principi, gli obiettivi e i target della sostenibilità, in un contesto di conflitti d’interesse e compromessi, conoscenza incerta e contraddizioni.</a:t>
                      </a:r>
                    </a:p>
                    <a:p>
                      <a:pPr algn="l" fontAlgn="t"/>
                      <a:endParaRPr lang="it-IT" sz="1100" u="none" strike="noStrike" dirty="0">
                        <a:effectLst/>
                        <a:latin typeface="Comic Sans MS" panose="030F0702030302020204" pitchFamily="66" charset="0"/>
                        <a:cs typeface="Arial" panose="020B0604020202020204" pitchFamily="34" charset="0"/>
                      </a:endParaRPr>
                    </a:p>
                  </a:txBody>
                  <a:tcPr marL="6275" marR="6275" marT="6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it-IT" sz="1100" dirty="0"/>
                        <a:t>E</a:t>
                      </a:r>
                      <a:r>
                        <a:rPr lang="it-IT" sz="1100" u="none" strike="noStrike" kern="1200" dirty="0">
                          <a:solidFill>
                            <a:schemeClr val="dk1"/>
                          </a:solidFill>
                          <a:effectLst/>
                          <a:latin typeface="Comic Sans MS" panose="030F0702030302020204" pitchFamily="66" charset="0"/>
                          <a:ea typeface="+mn-ea"/>
                          <a:cs typeface="Arial" panose="020B0604020202020204" pitchFamily="34" charset="0"/>
                        </a:rPr>
                        <a:t>’ capace di sviluppare e implementare collettivamente azioni innovative che promuovano la sostenibilità a livello locale e oltre.</a:t>
                      </a:r>
                    </a:p>
                    <a:p>
                      <a:pPr algn="l" fontAlgn="t"/>
                      <a:endParaRPr lang="it-IT" sz="1100" u="none" strike="noStrike" dirty="0">
                        <a:effectLst/>
                        <a:latin typeface="Comic Sans MS" panose="030F0702030302020204" pitchFamily="66" charset="0"/>
                        <a:cs typeface="Arial" panose="020B0604020202020204" pitchFamily="34" charset="0"/>
                      </a:endParaRPr>
                    </a:p>
                  </a:txBody>
                  <a:tcPr marL="6275" marR="6275" marT="6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it-IT" sz="1100" u="none" strike="noStrike" dirty="0">
                          <a:effectLst/>
                          <a:latin typeface="Comic Sans MS" panose="030F0702030302020204" pitchFamily="66" charset="0"/>
                          <a:cs typeface="Arial" panose="020B0604020202020204" pitchFamily="34" charset="0"/>
                        </a:rPr>
                        <a:t>E’ capace di imparare dagli altri; di capire e rispettare i bisogni, le prospettive e le azioni degli altri (empatia); di comprendere, relazionarsi con ed essere sensibili agli altri (leadership empatica); di gestire i conflitti in un gruppo; e di facilitare un approccio collaborativo e partecipato alla risoluzione di problemi.</a:t>
                      </a:r>
                    </a:p>
                    <a:p>
                      <a:pPr algn="l" fontAlgn="t"/>
                      <a:r>
                        <a:rPr lang="it-IT" sz="1100" u="none" strike="noStrike" dirty="0">
                          <a:effectLst/>
                          <a:latin typeface="Comic Sans MS" panose="030F0702030302020204" pitchFamily="66" charset="0"/>
                          <a:cs typeface="Arial" panose="020B0604020202020204" pitchFamily="34" charset="0"/>
                        </a:rPr>
                        <a:t>Competenza di pensiero critico: capacità di mettere in dubbio le norme, le pratiche e le opinioni; di riflettere </a:t>
                      </a:r>
                      <a:endParaRPr lang="it-IT" sz="1100" b="0" i="0" u="none" strike="noStrike" dirty="0">
                        <a:solidFill>
                          <a:srgbClr val="000000"/>
                        </a:solidFill>
                        <a:effectLst/>
                        <a:latin typeface="Comic Sans MS" panose="030F0702030302020204" pitchFamily="66" charset="0"/>
                        <a:cs typeface="Arial" panose="020B0604020202020204" pitchFamily="34" charset="0"/>
                      </a:endParaRPr>
                    </a:p>
                    <a:p>
                      <a:pPr algn="l" fontAlgn="t"/>
                      <a:endParaRPr lang="it-IT" sz="1100" u="none" strike="noStrike" dirty="0">
                        <a:effectLst/>
                        <a:latin typeface="Comic Sans MS" panose="030F0702030302020204" pitchFamily="66" charset="0"/>
                        <a:cs typeface="Arial" panose="020B0604020202020204" pitchFamily="34" charset="0"/>
                      </a:endParaRPr>
                    </a:p>
                  </a:txBody>
                  <a:tcPr marL="6275" marR="6275" marT="6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it-IT" sz="1100" u="none" strike="noStrike" dirty="0">
                          <a:effectLst/>
                          <a:latin typeface="Comic Sans MS" panose="030F0702030302020204" pitchFamily="66" charset="0"/>
                          <a:cs typeface="Arial" panose="020B0604020202020204" pitchFamily="34" charset="0"/>
                        </a:rPr>
                        <a:t>E’ capace di mettere in dubbio le norme, le pratiche e le opinioni; di riflettere sui propri valori e le proprie percezioni e azioni; e di prendere posizione sul tema della sostenibilità. Competenza di auto-consapevolezza: l’abilità di riflettere sul proprio ruolo nella comunità locale e nella società (globale); di valutare incessantemente e motivare ulteriormente le proprie azioni e di gestire i propri sentimenti e desideri.</a:t>
                      </a:r>
                    </a:p>
                    <a:p>
                      <a:pPr algn="l" fontAlgn="t"/>
                      <a:endParaRPr lang="it-IT" sz="1100" u="none" strike="noStrike" dirty="0">
                        <a:effectLst/>
                        <a:latin typeface="Comic Sans MS" panose="030F0702030302020204" pitchFamily="66" charset="0"/>
                        <a:cs typeface="Arial" panose="020B0604020202020204" pitchFamily="34" charset="0"/>
                      </a:endParaRPr>
                    </a:p>
                  </a:txBody>
                  <a:tcPr marL="6275" marR="6275" marT="6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it-IT" sz="1100" u="none" strike="noStrike" dirty="0">
                          <a:effectLst/>
                          <a:latin typeface="Comic Sans MS" panose="030F0702030302020204" pitchFamily="66" charset="0"/>
                          <a:cs typeface="Arial" panose="020B0604020202020204" pitchFamily="34" charset="0"/>
                        </a:rPr>
                        <a:t>E’ capace fondamentalmente di applicare diversi quadri di </a:t>
                      </a:r>
                      <a:r>
                        <a:rPr lang="it-IT" sz="1100" u="none" strike="noStrike" dirty="0" err="1">
                          <a:effectLst/>
                          <a:latin typeface="Comic Sans MS" panose="030F0702030302020204" pitchFamily="66" charset="0"/>
                          <a:cs typeface="Arial" panose="020B0604020202020204" pitchFamily="34" charset="0"/>
                        </a:rPr>
                        <a:t>problem-solving</a:t>
                      </a:r>
                      <a:r>
                        <a:rPr lang="it-IT" sz="1100" u="none" strike="noStrike" dirty="0">
                          <a:effectLst/>
                          <a:latin typeface="Comic Sans MS" panose="030F0702030302020204" pitchFamily="66" charset="0"/>
                          <a:cs typeface="Arial" panose="020B0604020202020204" pitchFamily="34" charset="0"/>
                        </a:rPr>
                        <a:t> a problemi complessi di sostenibilità e di sviluppare opzioni risolutive valide, inclusive ed eque che promuovano lo sviluppo sostenibile, integrando le competenze sopra menzionate.</a:t>
                      </a:r>
                    </a:p>
                    <a:p>
                      <a:pPr algn="l" fontAlgn="t"/>
                      <a:endParaRPr lang="it-IT" sz="1100" u="none" strike="noStrike" dirty="0">
                        <a:effectLst/>
                        <a:latin typeface="Comic Sans MS" panose="030F0702030302020204" pitchFamily="66" charset="0"/>
                        <a:cs typeface="Arial" panose="020B0604020202020204" pitchFamily="34" charset="0"/>
                      </a:endParaRPr>
                    </a:p>
                  </a:txBody>
                  <a:tcPr marL="6275" marR="6275" marT="6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1520">
                <a:tc>
                  <a:txBody>
                    <a:bodyPr/>
                    <a:lstStyle/>
                    <a:p>
                      <a:pPr algn="l" fontAlgn="b"/>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67490">
                <a:tc>
                  <a:txBody>
                    <a:bodyPr/>
                    <a:lstStyle/>
                    <a:p>
                      <a:pPr algn="l" fontAlgn="b"/>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27293">
                <a:tc>
                  <a:txBody>
                    <a:bodyPr/>
                    <a:lstStyle/>
                    <a:p>
                      <a:pPr algn="l" fontAlgn="b"/>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21152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227293">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27293">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fontAlgn="b"/>
                      <a:endParaRPr lang="it-IT" sz="1100" b="0" i="0" u="none" strike="noStrike">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1152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it-IT" sz="14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fontAlgn="b"/>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100" u="none" strike="noStrike" dirty="0">
                          <a:effectLst/>
                          <a:latin typeface="Arial" panose="020B0604020202020204" pitchFamily="34" charset="0"/>
                          <a:cs typeface="Arial" panose="020B0604020202020204" pitchFamily="34" charset="0"/>
                        </a:rPr>
                        <a:t> </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6275" marR="6275" marT="627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540" name="CasellaDiTesto 2"/>
          <p:cNvSpPr txBox="1">
            <a:spLocks noChangeArrowheads="1"/>
          </p:cNvSpPr>
          <p:nvPr/>
        </p:nvSpPr>
        <p:spPr bwMode="auto">
          <a:xfrm>
            <a:off x="2208213" y="180975"/>
            <a:ext cx="7416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it-IT" altLang="it-IT" b="1" dirty="0">
                <a:solidFill>
                  <a:srgbClr val="FF0000"/>
                </a:solidFill>
              </a:rPr>
              <a:t>GRIGLIA PER L’OSSERVAZIONE SISTEMATICA OSS</a:t>
            </a:r>
          </a:p>
        </p:txBody>
      </p:sp>
      <p:sp>
        <p:nvSpPr>
          <p:cNvPr id="3" name="Rettangolo 2"/>
          <p:cNvSpPr/>
          <p:nvPr/>
        </p:nvSpPr>
        <p:spPr>
          <a:xfrm>
            <a:off x="0" y="4844534"/>
            <a:ext cx="718850" cy="261610"/>
          </a:xfrm>
          <a:prstGeom prst="rect">
            <a:avLst/>
          </a:prstGeom>
        </p:spPr>
        <p:txBody>
          <a:bodyPr wrap="square">
            <a:spAutoFit/>
          </a:bodyPr>
          <a:lstStyle/>
          <a:p>
            <a:pPr algn="ctr" fontAlgn="b"/>
            <a:r>
              <a:rPr lang="it-IT" sz="1100" b="1" dirty="0">
                <a:solidFill>
                  <a:schemeClr val="bg2">
                    <a:lumMod val="60000"/>
                    <a:lumOff val="40000"/>
                  </a:schemeClr>
                </a:solidFill>
                <a:latin typeface="Arial" panose="020B0604020202020204" pitchFamily="34" charset="0"/>
                <a:cs typeface="Arial" panose="020B0604020202020204" pitchFamily="34" charset="0"/>
              </a:rPr>
              <a:t>ALUNNI</a:t>
            </a:r>
          </a:p>
        </p:txBody>
      </p:sp>
      <p:sp>
        <p:nvSpPr>
          <p:cNvPr id="4" name="CasellaDiTesto 3"/>
          <p:cNvSpPr txBox="1"/>
          <p:nvPr/>
        </p:nvSpPr>
        <p:spPr>
          <a:xfrm>
            <a:off x="812800" y="1117600"/>
            <a:ext cx="1498600" cy="1954381"/>
          </a:xfrm>
          <a:prstGeom prst="rect">
            <a:avLst/>
          </a:prstGeom>
          <a:noFill/>
        </p:spPr>
        <p:txBody>
          <a:bodyPr wrap="square" rtlCol="0">
            <a:spAutoFit/>
          </a:bodyPr>
          <a:lstStyle/>
          <a:p>
            <a:pPr lvl="0" defTabSz="457200" fontAlgn="t">
              <a:defRPr/>
            </a:pPr>
            <a:r>
              <a:rPr lang="it-IT" sz="1100" dirty="0">
                <a:solidFill>
                  <a:prstClr val="black"/>
                </a:solidFill>
                <a:latin typeface="Comic Sans MS" panose="030F0702030302020204" pitchFamily="66" charset="0"/>
                <a:cs typeface="Arial" panose="020B0604020202020204" pitchFamily="34" charset="0"/>
              </a:rPr>
              <a:t>E’ capace di riconoscere e capire le relazioni; di analizzare sistemi complessi; di pensare a come i sistemi siano incorporati entro domini differenti e scale diverse e di gestire l’incertezza.</a:t>
            </a:r>
          </a:p>
        </p:txBody>
      </p:sp>
    </p:spTree>
    <p:extLst>
      <p:ext uri="{BB962C8B-B14F-4D97-AF65-F5344CB8AC3E}">
        <p14:creationId xmlns:p14="http://schemas.microsoft.com/office/powerpoint/2010/main" val="24818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corso di  PROGETTAZIONE UdA1OK (2).pdf"/>
          <p:cNvPicPr>
            <a:picLocks noChangeAspect="1"/>
          </p:cNvPicPr>
          <p:nvPr/>
        </p:nvPicPr>
        <p:blipFill rotWithShape="1">
          <a:blip r:embed="rId2">
            <a:extLst>
              <a:ext uri="{28A0092B-C50C-407E-A947-70E740481C1C}">
                <a14:useLocalDpi xmlns:a14="http://schemas.microsoft.com/office/drawing/2010/main" val="0"/>
              </a:ext>
            </a:extLst>
          </a:blip>
          <a:srcRect l="6430" t="5664" r="6320" b="7189"/>
          <a:stretch/>
        </p:blipFill>
        <p:spPr>
          <a:xfrm>
            <a:off x="1249868" y="388470"/>
            <a:ext cx="5661920" cy="6469530"/>
          </a:xfrm>
          <a:prstGeom prst="rect">
            <a:avLst/>
          </a:prstGeom>
        </p:spPr>
      </p:pic>
      <p:sp>
        <p:nvSpPr>
          <p:cNvPr id="3" name="CasellaDiTesto 2"/>
          <p:cNvSpPr txBox="1"/>
          <p:nvPr/>
        </p:nvSpPr>
        <p:spPr>
          <a:xfrm>
            <a:off x="2018227" y="3147016"/>
            <a:ext cx="4675031" cy="261610"/>
          </a:xfrm>
          <a:prstGeom prst="rect">
            <a:avLst/>
          </a:prstGeom>
          <a:noFill/>
        </p:spPr>
        <p:txBody>
          <a:bodyPr wrap="square" rtlCol="0">
            <a:spAutoFit/>
          </a:bodyPr>
          <a:lstStyle/>
          <a:p>
            <a:r>
              <a:rPr lang="it-IT" sz="1100" dirty="0">
                <a:solidFill>
                  <a:schemeClr val="bg2">
                    <a:lumMod val="60000"/>
                    <a:lumOff val="40000"/>
                  </a:schemeClr>
                </a:solidFill>
              </a:rPr>
              <a:t>OBIETTIVI DI APPRENDIMENTO PER LO SVILUPPO SOSTENIBILE (OSS)</a:t>
            </a:r>
          </a:p>
        </p:txBody>
      </p:sp>
    </p:spTree>
    <p:extLst>
      <p:ext uri="{BB962C8B-B14F-4D97-AF65-F5344CB8AC3E}">
        <p14:creationId xmlns:p14="http://schemas.microsoft.com/office/powerpoint/2010/main" val="347765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14566" y="1005692"/>
            <a:ext cx="10515600" cy="1325563"/>
          </a:xfrm>
        </p:spPr>
        <p:txBody>
          <a:bodyPr/>
          <a:lstStyle/>
          <a:p>
            <a:pPr algn="l"/>
            <a:r>
              <a:rPr lang="en-US" sz="3600" dirty="0" err="1">
                <a:solidFill>
                  <a:schemeClr val="bg2">
                    <a:lumMod val="60000"/>
                    <a:lumOff val="40000"/>
                  </a:schemeClr>
                </a:solidFill>
              </a:rPr>
              <a:t>Titolo</a:t>
            </a:r>
            <a:endParaRPr lang="en-US" dirty="0">
              <a:solidFill>
                <a:schemeClr val="bg2">
                  <a:lumMod val="60000"/>
                  <a:lumOff val="40000"/>
                </a:schemeClr>
              </a:solidFill>
            </a:endParaRPr>
          </a:p>
        </p:txBody>
      </p:sp>
      <p:sp>
        <p:nvSpPr>
          <p:cNvPr id="8" name="Content Placeholder 9"/>
          <p:cNvSpPr>
            <a:spLocks noGrp="1"/>
          </p:cNvSpPr>
          <p:nvPr>
            <p:ph idx="1"/>
          </p:nvPr>
        </p:nvSpPr>
        <p:spPr>
          <a:xfrm>
            <a:off x="161467" y="2860940"/>
            <a:ext cx="8381642" cy="2716756"/>
          </a:xfrm>
        </p:spPr>
        <p:txBody>
          <a:bodyPr/>
          <a:lstStyle/>
          <a:p>
            <a:pPr algn="ctr"/>
            <a:r>
              <a:rPr lang="en-US" sz="3200" b="1" dirty="0"/>
              <a:t>UDA n.4 </a:t>
            </a:r>
          </a:p>
          <a:p>
            <a:pPr marL="0" indent="0" algn="ctr">
              <a:buNone/>
            </a:pPr>
            <a:r>
              <a:rPr lang="en-US" sz="3200" b="1" dirty="0">
                <a:solidFill>
                  <a:schemeClr val="bg2">
                    <a:lumMod val="60000"/>
                    <a:lumOff val="40000"/>
                  </a:schemeClr>
                </a:solidFill>
              </a:rPr>
              <a:t>BY THE SEA </a:t>
            </a:r>
          </a:p>
          <a:p>
            <a:pPr marL="0" indent="0" algn="ctr">
              <a:buNone/>
            </a:pPr>
            <a:r>
              <a:rPr lang="en-US" sz="3200" b="1" dirty="0" err="1">
                <a:solidFill>
                  <a:schemeClr val="bg2">
                    <a:lumMod val="40000"/>
                    <a:lumOff val="60000"/>
                  </a:schemeClr>
                </a:solidFill>
              </a:rPr>
              <a:t>Facciamo</a:t>
            </a:r>
            <a:r>
              <a:rPr lang="en-US" sz="3200" b="1" dirty="0">
                <a:solidFill>
                  <a:schemeClr val="bg2">
                    <a:lumMod val="40000"/>
                    <a:lumOff val="60000"/>
                  </a:schemeClr>
                </a:solidFill>
              </a:rPr>
              <a:t> del mare </a:t>
            </a:r>
            <a:r>
              <a:rPr lang="en-US" sz="3200" b="1" dirty="0" err="1">
                <a:solidFill>
                  <a:schemeClr val="bg2">
                    <a:lumMod val="40000"/>
                    <a:lumOff val="60000"/>
                  </a:schemeClr>
                </a:solidFill>
              </a:rPr>
              <a:t>una</a:t>
            </a:r>
            <a:r>
              <a:rPr lang="en-US" sz="3200" b="1" dirty="0">
                <a:solidFill>
                  <a:schemeClr val="bg2">
                    <a:lumMod val="40000"/>
                    <a:lumOff val="60000"/>
                  </a:schemeClr>
                </a:solidFill>
              </a:rPr>
              <a:t> galleria </a:t>
            </a:r>
            <a:r>
              <a:rPr lang="en-US" sz="3200" b="1" dirty="0" err="1">
                <a:solidFill>
                  <a:schemeClr val="bg2">
                    <a:lumMod val="40000"/>
                    <a:lumOff val="60000"/>
                  </a:schemeClr>
                </a:solidFill>
              </a:rPr>
              <a:t>d’arte</a:t>
            </a:r>
            <a:endParaRPr lang="en-US" sz="3200" b="1" dirty="0">
              <a:solidFill>
                <a:schemeClr val="bg2">
                  <a:lumMod val="40000"/>
                  <a:lumOff val="60000"/>
                </a:schemeClr>
              </a:solidFill>
            </a:endParaRPr>
          </a:p>
          <a:p>
            <a:pPr algn="ctr"/>
            <a:endParaRPr lang="en-US" sz="1800" b="1" dirty="0"/>
          </a:p>
          <a:p>
            <a:pPr marL="0" indent="0">
              <a:buNone/>
            </a:pPr>
            <a:endParaRPr lang="en-US" dirty="0"/>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9023" t="8340" r="15056" b="25113"/>
          <a:stretch/>
        </p:blipFill>
        <p:spPr>
          <a:xfrm rot="16200000">
            <a:off x="7896497" y="2488488"/>
            <a:ext cx="4572004" cy="3461660"/>
          </a:xfrm>
          <a:prstGeom prst="rect">
            <a:avLst/>
          </a:prstGeom>
        </p:spPr>
      </p:pic>
    </p:spTree>
    <p:extLst>
      <p:ext uri="{BB962C8B-B14F-4D97-AF65-F5344CB8AC3E}">
        <p14:creationId xmlns:p14="http://schemas.microsoft.com/office/powerpoint/2010/main" val="307440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76518"/>
            <a:ext cx="10515600" cy="510988"/>
          </a:xfrm>
        </p:spPr>
        <p:txBody>
          <a:bodyPr>
            <a:normAutofit/>
          </a:bodyPr>
          <a:lstStyle/>
          <a:p>
            <a:pPr algn="ctr"/>
            <a:r>
              <a:rPr lang="en-US" sz="2000" b="1" dirty="0" err="1">
                <a:solidFill>
                  <a:schemeClr val="bg2">
                    <a:lumMod val="40000"/>
                    <a:lumOff val="60000"/>
                  </a:schemeClr>
                </a:solidFill>
                <a:latin typeface="+mn-lt"/>
              </a:rPr>
              <a:t>Percorso</a:t>
            </a:r>
            <a:r>
              <a:rPr lang="en-US" sz="2000" b="1" dirty="0">
                <a:solidFill>
                  <a:schemeClr val="bg2">
                    <a:lumMod val="40000"/>
                    <a:lumOff val="60000"/>
                  </a:schemeClr>
                </a:solidFill>
                <a:latin typeface="+mn-lt"/>
              </a:rPr>
              <a:t> di </a:t>
            </a:r>
            <a:r>
              <a:rPr lang="en-US" sz="2000" b="1" dirty="0" err="1">
                <a:solidFill>
                  <a:schemeClr val="bg2">
                    <a:lumMod val="40000"/>
                    <a:lumOff val="60000"/>
                  </a:schemeClr>
                </a:solidFill>
                <a:latin typeface="+mn-lt"/>
              </a:rPr>
              <a:t>Progettazione</a:t>
            </a:r>
            <a:r>
              <a:rPr lang="en-US" sz="2000" b="1" dirty="0">
                <a:solidFill>
                  <a:schemeClr val="bg2">
                    <a:lumMod val="40000"/>
                    <a:lumOff val="60000"/>
                  </a:schemeClr>
                </a:solidFill>
                <a:latin typeface="+mn-lt"/>
              </a:rPr>
              <a:t> </a:t>
            </a:r>
            <a:r>
              <a:rPr lang="en-US" sz="2000" b="1" dirty="0" err="1">
                <a:solidFill>
                  <a:schemeClr val="bg2">
                    <a:lumMod val="40000"/>
                    <a:lumOff val="60000"/>
                  </a:schemeClr>
                </a:solidFill>
                <a:latin typeface="+mn-lt"/>
              </a:rPr>
              <a:t>UdA</a:t>
            </a:r>
            <a:endParaRPr lang="en-US" sz="2000" b="1" dirty="0">
              <a:solidFill>
                <a:schemeClr val="bg2">
                  <a:lumMod val="40000"/>
                  <a:lumOff val="60000"/>
                </a:schemeClr>
              </a:solidFill>
              <a:latin typeface="+mn-lt"/>
            </a:endParaRPr>
          </a:p>
        </p:txBody>
      </p:sp>
      <p:sp>
        <p:nvSpPr>
          <p:cNvPr id="5" name="Content Placeholder 2"/>
          <p:cNvSpPr>
            <a:spLocks noGrp="1"/>
          </p:cNvSpPr>
          <p:nvPr>
            <p:ph idx="1"/>
          </p:nvPr>
        </p:nvSpPr>
        <p:spPr>
          <a:xfrm>
            <a:off x="-757645" y="887505"/>
            <a:ext cx="12750090" cy="5735363"/>
          </a:xfrm>
        </p:spPr>
        <p:txBody>
          <a:bodyPr>
            <a:noAutofit/>
          </a:bodyPr>
          <a:lstStyle/>
          <a:p>
            <a:pPr marL="914400" lvl="2" indent="0" algn="just">
              <a:buNone/>
            </a:pPr>
            <a:r>
              <a:rPr lang="en-US" sz="1400" dirty="0">
                <a:latin typeface="Candara Light" panose="020E0502030303020204" pitchFamily="34" charset="0"/>
              </a:rPr>
              <a:t>Il </a:t>
            </a:r>
            <a:r>
              <a:rPr lang="en-US" sz="1400" dirty="0" err="1">
                <a:latin typeface="Candara Light" panose="020E0502030303020204" pitchFamily="34" charset="0"/>
              </a:rPr>
              <a:t>percorso</a:t>
            </a:r>
            <a:r>
              <a:rPr lang="en-US" sz="1400" dirty="0">
                <a:latin typeface="Candara Light" panose="020E0502030303020204" pitchFamily="34" charset="0"/>
              </a:rPr>
              <a:t> è </a:t>
            </a:r>
            <a:r>
              <a:rPr lang="en-US" sz="1400" dirty="0" err="1">
                <a:latin typeface="Candara Light" panose="020E0502030303020204" pitchFamily="34" charset="0"/>
              </a:rPr>
              <a:t>rivolto</a:t>
            </a:r>
            <a:r>
              <a:rPr lang="en-US" sz="1400" dirty="0">
                <a:latin typeface="Candara Light" panose="020E0502030303020204" pitchFamily="34" charset="0"/>
              </a:rPr>
              <a:t> </a:t>
            </a:r>
            <a:r>
              <a:rPr lang="en-US" sz="1400" dirty="0" err="1">
                <a:latin typeface="Candara Light" panose="020E0502030303020204" pitchFamily="34" charset="0"/>
              </a:rPr>
              <a:t>agli</a:t>
            </a:r>
            <a:r>
              <a:rPr lang="en-US" sz="1400" dirty="0">
                <a:latin typeface="Candara Light" panose="020E0502030303020204" pitchFamily="34" charset="0"/>
              </a:rPr>
              <a:t> </a:t>
            </a:r>
            <a:r>
              <a:rPr lang="en-US" sz="1400" dirty="0" err="1">
                <a:latin typeface="Candara Light" panose="020E0502030303020204" pitchFamily="34" charset="0"/>
              </a:rPr>
              <a:t>alunni</a:t>
            </a:r>
            <a:r>
              <a:rPr lang="en-US" sz="1400" dirty="0">
                <a:latin typeface="Candara Light" panose="020E0502030303020204" pitchFamily="34" charset="0"/>
              </a:rPr>
              <a:t> di </a:t>
            </a:r>
            <a:r>
              <a:rPr lang="en-US" sz="1400" dirty="0" err="1">
                <a:latin typeface="Candara Light" panose="020E0502030303020204" pitchFamily="34" charset="0"/>
              </a:rPr>
              <a:t>una</a:t>
            </a:r>
            <a:r>
              <a:rPr lang="en-US" sz="1400" dirty="0">
                <a:latin typeface="Candara Light" panose="020E0502030303020204" pitchFamily="34" charset="0"/>
              </a:rPr>
              <a:t> </a:t>
            </a:r>
            <a:r>
              <a:rPr lang="en-US" sz="1400" dirty="0" err="1">
                <a:latin typeface="Candara Light" panose="020E0502030303020204" pitchFamily="34" charset="0"/>
              </a:rPr>
              <a:t>classe</a:t>
            </a:r>
            <a:r>
              <a:rPr lang="en-US" sz="1400" dirty="0">
                <a:latin typeface="Candara Light" panose="020E0502030303020204" pitchFamily="34" charset="0"/>
              </a:rPr>
              <a:t> </a:t>
            </a:r>
            <a:r>
              <a:rPr lang="en-US" sz="1400" dirty="0" err="1">
                <a:latin typeface="Candara Light" panose="020E0502030303020204" pitchFamily="34" charset="0"/>
              </a:rPr>
              <a:t>quinta</a:t>
            </a:r>
            <a:r>
              <a:rPr lang="en-US" sz="1400" dirty="0">
                <a:latin typeface="Candara Light" panose="020E0502030303020204" pitchFamily="34" charset="0"/>
              </a:rPr>
              <a:t> </a:t>
            </a:r>
            <a:r>
              <a:rPr lang="en-US" sz="1400" dirty="0" err="1">
                <a:latin typeface="Candara Light" panose="020E0502030303020204" pitchFamily="34" charset="0"/>
              </a:rPr>
              <a:t>della</a:t>
            </a:r>
            <a:r>
              <a:rPr lang="en-US" sz="1400" dirty="0">
                <a:latin typeface="Candara Light" panose="020E0502030303020204" pitchFamily="34" charset="0"/>
              </a:rPr>
              <a:t> </a:t>
            </a:r>
            <a:r>
              <a:rPr lang="en-US" sz="1400" dirty="0" err="1">
                <a:latin typeface="Candara Light" panose="020E0502030303020204" pitchFamily="34" charset="0"/>
              </a:rPr>
              <a:t>Scuola</a:t>
            </a:r>
            <a:r>
              <a:rPr lang="en-US" sz="1400" dirty="0">
                <a:latin typeface="Candara Light" panose="020E0502030303020204" pitchFamily="34" charset="0"/>
              </a:rPr>
              <a:t> </a:t>
            </a:r>
            <a:r>
              <a:rPr lang="en-US" sz="1400" dirty="0" err="1">
                <a:latin typeface="Candara Light" panose="020E0502030303020204" pitchFamily="34" charset="0"/>
              </a:rPr>
              <a:t>Primaria</a:t>
            </a:r>
            <a:r>
              <a:rPr lang="en-US" sz="1400" dirty="0">
                <a:latin typeface="Candara Light" panose="020E0502030303020204" pitchFamily="34" charset="0"/>
              </a:rPr>
              <a:t> </a:t>
            </a:r>
            <a:r>
              <a:rPr lang="en-US" sz="1400" dirty="0" err="1">
                <a:latin typeface="Candara Light" panose="020E0502030303020204" pitchFamily="34" charset="0"/>
              </a:rPr>
              <a:t>dell’istituto</a:t>
            </a:r>
            <a:r>
              <a:rPr lang="en-US" sz="1400" dirty="0">
                <a:latin typeface="Candara Light" panose="020E0502030303020204" pitchFamily="34" charset="0"/>
              </a:rPr>
              <a:t>. </a:t>
            </a:r>
            <a:r>
              <a:rPr lang="it-IT" sz="1400" dirty="0">
                <a:latin typeface="Candara Light" panose="020E0502030303020204" pitchFamily="34" charset="0"/>
              </a:rPr>
              <a:t>Si premette che nella classe in oggetto esistono delle dinamiche relazionali a volte competitive, ma si è riusciti a volgerle in termini di cooperazione e collaborazione, per cui gli elementi che dimostrano maggiore autonomia organizzativa agiscono da fattore trainante per il resto della classe. </a:t>
            </a:r>
            <a:endParaRPr lang="en-US" sz="1400" dirty="0">
              <a:latin typeface="Candara Light" panose="020E0502030303020204" pitchFamily="34" charset="0"/>
            </a:endParaRPr>
          </a:p>
          <a:p>
            <a:pPr marL="914400" lvl="2" indent="0" algn="just">
              <a:buNone/>
            </a:pPr>
            <a:r>
              <a:rPr lang="en-US" sz="1400" dirty="0" err="1">
                <a:latin typeface="Candara Light" panose="020E0502030303020204" pitchFamily="34" charset="0"/>
              </a:rPr>
              <a:t>Nella</a:t>
            </a:r>
            <a:r>
              <a:rPr lang="en-US" sz="1400" dirty="0">
                <a:latin typeface="Candara Light" panose="020E0502030303020204" pitchFamily="34" charset="0"/>
              </a:rPr>
              <a:t> </a:t>
            </a:r>
            <a:r>
              <a:rPr lang="en-US" sz="1400" dirty="0" err="1">
                <a:latin typeface="Candara Light" panose="020E0502030303020204" pitchFamily="34" charset="0"/>
              </a:rPr>
              <a:t>sezione</a:t>
            </a:r>
            <a:r>
              <a:rPr lang="en-US" sz="1400" dirty="0">
                <a:latin typeface="Candara Light" panose="020E0502030303020204" pitchFamily="34" charset="0"/>
              </a:rPr>
              <a:t> in </a:t>
            </a:r>
            <a:r>
              <a:rPr lang="en-US" sz="1400" dirty="0" err="1">
                <a:latin typeface="Candara Light" panose="020E0502030303020204" pitchFamily="34" charset="0"/>
              </a:rPr>
              <a:t>questione</a:t>
            </a:r>
            <a:r>
              <a:rPr lang="en-US" sz="1400" dirty="0">
                <a:latin typeface="Candara Light" panose="020E0502030303020204" pitchFamily="34" charset="0"/>
              </a:rPr>
              <a:t> </a:t>
            </a:r>
            <a:r>
              <a:rPr lang="en-US" sz="1400" dirty="0" err="1">
                <a:latin typeface="Candara Light" panose="020E0502030303020204" pitchFamily="34" charset="0"/>
              </a:rPr>
              <a:t>sono</a:t>
            </a:r>
            <a:r>
              <a:rPr lang="en-US" sz="1400" dirty="0">
                <a:latin typeface="Candara Light" panose="020E0502030303020204" pitchFamily="34" charset="0"/>
              </a:rPr>
              <a:t> </a:t>
            </a:r>
            <a:r>
              <a:rPr lang="en-US" sz="1400" dirty="0" err="1">
                <a:latin typeface="Candara Light" panose="020E0502030303020204" pitchFamily="34" charset="0"/>
              </a:rPr>
              <a:t>presenti</a:t>
            </a:r>
            <a:r>
              <a:rPr lang="en-US" sz="1400" dirty="0">
                <a:latin typeface="Candara Light" panose="020E0502030303020204" pitchFamily="34" charset="0"/>
              </a:rPr>
              <a:t> 24 </a:t>
            </a:r>
            <a:r>
              <a:rPr lang="en-US" sz="1400" dirty="0" err="1">
                <a:latin typeface="Candara Light" panose="020E0502030303020204" pitchFamily="34" charset="0"/>
              </a:rPr>
              <a:t>alunni</a:t>
            </a:r>
            <a:r>
              <a:rPr lang="en-US" sz="1400" dirty="0">
                <a:latin typeface="Candara Light" panose="020E0502030303020204" pitchFamily="34" charset="0"/>
              </a:rPr>
              <a:t>, di cui </a:t>
            </a:r>
            <a:r>
              <a:rPr lang="en-US" sz="1400" dirty="0" err="1">
                <a:latin typeface="Candara Light" panose="020E0502030303020204" pitchFamily="34" charset="0"/>
              </a:rPr>
              <a:t>quattro</a:t>
            </a:r>
            <a:r>
              <a:rPr lang="en-US" sz="1400" dirty="0">
                <a:latin typeface="Candara Light" panose="020E0502030303020204" pitchFamily="34" charset="0"/>
              </a:rPr>
              <a:t> di </a:t>
            </a:r>
            <a:r>
              <a:rPr lang="en-US" sz="1400" dirty="0" err="1">
                <a:latin typeface="Candara Light" panose="020E0502030303020204" pitchFamily="34" charset="0"/>
              </a:rPr>
              <a:t>origine</a:t>
            </a:r>
            <a:r>
              <a:rPr lang="en-US" sz="1400" dirty="0">
                <a:latin typeface="Candara Light" panose="020E0502030303020204" pitchFamily="34" charset="0"/>
              </a:rPr>
              <a:t> </a:t>
            </a:r>
            <a:r>
              <a:rPr lang="en-US" sz="1400" dirty="0" err="1">
                <a:latin typeface="Candara Light" panose="020E0502030303020204" pitchFamily="34" charset="0"/>
              </a:rPr>
              <a:t>straniera</a:t>
            </a:r>
            <a:r>
              <a:rPr lang="en-US" sz="1400" dirty="0">
                <a:latin typeface="Candara Light" panose="020E0502030303020204" pitchFamily="34" charset="0"/>
              </a:rPr>
              <a:t> </a:t>
            </a:r>
            <a:r>
              <a:rPr lang="en-US" sz="1400" dirty="0" err="1">
                <a:latin typeface="Candara Light" panose="020E0502030303020204" pitchFamily="34" charset="0"/>
              </a:rPr>
              <a:t>che</a:t>
            </a:r>
            <a:r>
              <a:rPr lang="en-US" sz="1400" dirty="0">
                <a:latin typeface="Candara Light" panose="020E0502030303020204" pitchFamily="34" charset="0"/>
              </a:rPr>
              <a:t> </a:t>
            </a:r>
            <a:r>
              <a:rPr lang="en-US" sz="1400" dirty="0" err="1">
                <a:latin typeface="Candara Light" panose="020E0502030303020204" pitchFamily="34" charset="0"/>
              </a:rPr>
              <a:t>parlano</a:t>
            </a:r>
            <a:r>
              <a:rPr lang="en-US" sz="1400" dirty="0">
                <a:latin typeface="Candara Light" panose="020E0502030303020204" pitchFamily="34" charset="0"/>
              </a:rPr>
              <a:t> </a:t>
            </a:r>
            <a:r>
              <a:rPr lang="en-US" sz="1400" dirty="0" err="1">
                <a:latin typeface="Candara Light" panose="020E0502030303020204" pitchFamily="34" charset="0"/>
              </a:rPr>
              <a:t>piuttosto</a:t>
            </a:r>
            <a:r>
              <a:rPr lang="en-US" sz="1400" dirty="0">
                <a:latin typeface="Candara Light" panose="020E0502030303020204" pitchFamily="34" charset="0"/>
              </a:rPr>
              <a:t> bene </a:t>
            </a:r>
            <a:r>
              <a:rPr lang="en-US" sz="1400" dirty="0" err="1">
                <a:latin typeface="Candara Light" panose="020E0502030303020204" pitchFamily="34" charset="0"/>
              </a:rPr>
              <a:t>l’italiano</a:t>
            </a:r>
            <a:r>
              <a:rPr lang="en-US" sz="1400" dirty="0">
                <a:latin typeface="Candara Light" panose="020E0502030303020204" pitchFamily="34" charset="0"/>
              </a:rPr>
              <a:t>, ma </a:t>
            </a:r>
            <a:r>
              <a:rPr lang="en-US" sz="1400" dirty="0" err="1">
                <a:latin typeface="Candara Light" panose="020E0502030303020204" pitchFamily="34" charset="0"/>
              </a:rPr>
              <a:t>dimostrano</a:t>
            </a:r>
            <a:r>
              <a:rPr lang="en-US" sz="1400" dirty="0">
                <a:latin typeface="Candara Light" panose="020E0502030303020204" pitchFamily="34" charset="0"/>
              </a:rPr>
              <a:t> </a:t>
            </a:r>
            <a:r>
              <a:rPr lang="en-US" sz="1400" dirty="0" err="1">
                <a:latin typeface="Candara Light" panose="020E0502030303020204" pitchFamily="34" charset="0"/>
              </a:rPr>
              <a:t>diversi</a:t>
            </a:r>
            <a:r>
              <a:rPr lang="en-US" sz="1400" dirty="0">
                <a:latin typeface="Candara Light" panose="020E0502030303020204" pitchFamily="34" charset="0"/>
              </a:rPr>
              <a:t> </a:t>
            </a:r>
            <a:r>
              <a:rPr lang="en-US" sz="1400" dirty="0" err="1">
                <a:latin typeface="Candara Light" panose="020E0502030303020204" pitchFamily="34" charset="0"/>
              </a:rPr>
              <a:t>problemi</a:t>
            </a:r>
            <a:r>
              <a:rPr lang="en-US" sz="1400" dirty="0">
                <a:latin typeface="Candara Light" panose="020E0502030303020204" pitchFamily="34" charset="0"/>
              </a:rPr>
              <a:t> </a:t>
            </a:r>
            <a:r>
              <a:rPr lang="en-US" sz="1400" dirty="0" err="1">
                <a:latin typeface="Candara Light" panose="020E0502030303020204" pitchFamily="34" charset="0"/>
              </a:rPr>
              <a:t>nell’espressione</a:t>
            </a:r>
            <a:r>
              <a:rPr lang="en-US" sz="1400" dirty="0">
                <a:latin typeface="Candara Light" panose="020E0502030303020204" pitchFamily="34" charset="0"/>
              </a:rPr>
              <a:t> </a:t>
            </a:r>
            <a:r>
              <a:rPr lang="en-US" sz="1400" dirty="0" err="1">
                <a:latin typeface="Candara Light" panose="020E0502030303020204" pitchFamily="34" charset="0"/>
              </a:rPr>
              <a:t>scritta</a:t>
            </a:r>
            <a:r>
              <a:rPr lang="en-US" sz="1400" dirty="0">
                <a:latin typeface="Candara Light" panose="020E0502030303020204" pitchFamily="34" charset="0"/>
              </a:rPr>
              <a:t> e </a:t>
            </a:r>
            <a:r>
              <a:rPr lang="en-US" sz="1400" dirty="0" err="1">
                <a:latin typeface="Candara Light" panose="020E0502030303020204" pitchFamily="34" charset="0"/>
              </a:rPr>
              <a:t>uno</a:t>
            </a:r>
            <a:r>
              <a:rPr lang="en-US" sz="1400" dirty="0">
                <a:latin typeface="Candara Light" panose="020E0502030303020204" pitchFamily="34" charset="0"/>
              </a:rPr>
              <a:t> con </a:t>
            </a:r>
            <a:r>
              <a:rPr lang="en-US" sz="1400" dirty="0" err="1">
                <a:latin typeface="Candara Light" panose="020E0502030303020204" pitchFamily="34" charset="0"/>
              </a:rPr>
              <a:t>certificazione</a:t>
            </a:r>
            <a:r>
              <a:rPr lang="en-US" sz="1400" dirty="0">
                <a:latin typeface="Candara Light" panose="020E0502030303020204" pitchFamily="34" charset="0"/>
              </a:rPr>
              <a:t> ADHD per </a:t>
            </a:r>
            <a:r>
              <a:rPr lang="en-US" sz="1400" dirty="0" err="1">
                <a:latin typeface="Candara Light" panose="020E0502030303020204" pitchFamily="34" charset="0"/>
              </a:rPr>
              <a:t>il</a:t>
            </a:r>
            <a:r>
              <a:rPr lang="en-US" sz="1400" dirty="0">
                <a:latin typeface="Candara Light" panose="020E0502030303020204" pitchFamily="34" charset="0"/>
              </a:rPr>
              <a:t> quale è </a:t>
            </a:r>
            <a:r>
              <a:rPr lang="en-US" sz="1400" dirty="0" err="1">
                <a:latin typeface="Candara Light" panose="020E0502030303020204" pitchFamily="34" charset="0"/>
              </a:rPr>
              <a:t>stato</a:t>
            </a:r>
            <a:r>
              <a:rPr lang="en-US" sz="1400" dirty="0">
                <a:latin typeface="Candara Light" panose="020E0502030303020204" pitchFamily="34" charset="0"/>
              </a:rPr>
              <a:t> </a:t>
            </a:r>
            <a:r>
              <a:rPr lang="en-US" sz="1400" dirty="0" err="1">
                <a:latin typeface="Candara Light" panose="020E0502030303020204" pitchFamily="34" charset="0"/>
              </a:rPr>
              <a:t>realizzato</a:t>
            </a:r>
            <a:r>
              <a:rPr lang="en-US" sz="1400" dirty="0">
                <a:latin typeface="Candara Light" panose="020E0502030303020204" pitchFamily="34" charset="0"/>
              </a:rPr>
              <a:t> un Piano di Studio </a:t>
            </a:r>
            <a:r>
              <a:rPr lang="en-US" sz="1400" dirty="0" err="1">
                <a:latin typeface="Candara Light" panose="020E0502030303020204" pitchFamily="34" charset="0"/>
              </a:rPr>
              <a:t>Personalizzato</a:t>
            </a:r>
            <a:r>
              <a:rPr lang="en-US" sz="1400" dirty="0">
                <a:latin typeface="Candara Light" panose="020E0502030303020204" pitchFamily="34" charset="0"/>
              </a:rPr>
              <a:t> </a:t>
            </a:r>
            <a:r>
              <a:rPr lang="en-US" sz="1400" dirty="0" err="1">
                <a:latin typeface="Candara Light" panose="020E0502030303020204" pitchFamily="34" charset="0"/>
              </a:rPr>
              <a:t>che</a:t>
            </a:r>
            <a:r>
              <a:rPr lang="en-US" sz="1400" dirty="0">
                <a:latin typeface="Candara Light" panose="020E0502030303020204" pitchFamily="34" charset="0"/>
              </a:rPr>
              <a:t> </a:t>
            </a:r>
            <a:r>
              <a:rPr lang="en-US" sz="1400" dirty="0" err="1">
                <a:latin typeface="Candara Light" panose="020E0502030303020204" pitchFamily="34" charset="0"/>
              </a:rPr>
              <a:t>prevede</a:t>
            </a:r>
            <a:r>
              <a:rPr lang="en-US" sz="1400" dirty="0">
                <a:latin typeface="Candara Light" panose="020E0502030303020204" pitchFamily="34" charset="0"/>
              </a:rPr>
              <a:t> </a:t>
            </a:r>
            <a:r>
              <a:rPr lang="en-US" sz="1400" dirty="0" err="1">
                <a:latin typeface="Candara Light" panose="020E0502030303020204" pitchFamily="34" charset="0"/>
              </a:rPr>
              <a:t>misure</a:t>
            </a:r>
            <a:r>
              <a:rPr lang="en-US" sz="1400" dirty="0">
                <a:latin typeface="Candara Light" panose="020E0502030303020204" pitchFamily="34" charset="0"/>
              </a:rPr>
              <a:t> </a:t>
            </a:r>
            <a:r>
              <a:rPr lang="en-US" sz="1400" dirty="0" err="1">
                <a:latin typeface="Candara Light" panose="020E0502030303020204" pitchFamily="34" charset="0"/>
              </a:rPr>
              <a:t>dispensativie</a:t>
            </a:r>
            <a:r>
              <a:rPr lang="en-US" sz="1400" dirty="0">
                <a:latin typeface="Candara Light" panose="020E0502030303020204" pitchFamily="34" charset="0"/>
              </a:rPr>
              <a:t> e compensative. </a:t>
            </a:r>
            <a:r>
              <a:rPr lang="it-IT" sz="1400" dirty="0">
                <a:latin typeface="Candara Light" panose="020E0502030303020204" pitchFamily="34" charset="0"/>
              </a:rPr>
              <a:t>E’ presente un’insegnante di sostegno ed una di supporto a completamento orario.</a:t>
            </a:r>
          </a:p>
          <a:p>
            <a:pPr marL="914400" lvl="2" indent="0" algn="just">
              <a:buNone/>
            </a:pPr>
            <a:r>
              <a:rPr lang="en-US" sz="1400" dirty="0">
                <a:latin typeface="Candara Light" panose="020E0502030303020204" pitchFamily="34" charset="0"/>
              </a:rPr>
              <a:t>Il </a:t>
            </a:r>
            <a:r>
              <a:rPr lang="en-US" sz="1400" dirty="0" err="1">
                <a:latin typeface="Candara Light" panose="020E0502030303020204" pitchFamily="34" charset="0"/>
              </a:rPr>
              <a:t>percorso</a:t>
            </a:r>
            <a:r>
              <a:rPr lang="en-US" sz="1400" dirty="0">
                <a:latin typeface="Candara Light" panose="020E0502030303020204" pitchFamily="34" charset="0"/>
              </a:rPr>
              <a:t> </a:t>
            </a:r>
            <a:r>
              <a:rPr lang="en-US" sz="1400" dirty="0" err="1">
                <a:latin typeface="Candara Light" panose="020E0502030303020204" pitchFamily="34" charset="0"/>
              </a:rPr>
              <a:t>mira</a:t>
            </a:r>
            <a:r>
              <a:rPr lang="en-US" sz="1400" dirty="0">
                <a:latin typeface="Candara Light" panose="020E0502030303020204" pitchFamily="34" charset="0"/>
              </a:rPr>
              <a:t> a </a:t>
            </a:r>
            <a:r>
              <a:rPr lang="en-US" sz="1400" dirty="0" err="1">
                <a:latin typeface="Candara Light" panose="020E0502030303020204" pitchFamily="34" charset="0"/>
              </a:rPr>
              <a:t>rendere</a:t>
            </a:r>
            <a:r>
              <a:rPr lang="en-US" sz="1400" dirty="0">
                <a:latin typeface="Candara Light" panose="020E0502030303020204" pitchFamily="34" charset="0"/>
              </a:rPr>
              <a:t> </a:t>
            </a:r>
            <a:r>
              <a:rPr lang="en-US" sz="1400" dirty="0" err="1">
                <a:latin typeface="Candara Light" panose="020E0502030303020204" pitchFamily="34" charset="0"/>
              </a:rPr>
              <a:t>gli</a:t>
            </a:r>
            <a:r>
              <a:rPr lang="en-US" sz="1400" dirty="0">
                <a:latin typeface="Candara Light" panose="020E0502030303020204" pitchFamily="34" charset="0"/>
              </a:rPr>
              <a:t> </a:t>
            </a:r>
            <a:r>
              <a:rPr lang="en-US" sz="1400" dirty="0" err="1">
                <a:latin typeface="Candara Light" panose="020E0502030303020204" pitchFamily="34" charset="0"/>
              </a:rPr>
              <a:t>alunni</a:t>
            </a:r>
            <a:r>
              <a:rPr lang="en-US" sz="1400" dirty="0">
                <a:latin typeface="Candara Light" panose="020E0502030303020204" pitchFamily="34" charset="0"/>
              </a:rPr>
              <a:t> </a:t>
            </a:r>
            <a:r>
              <a:rPr lang="en-US" sz="1400" dirty="0" err="1">
                <a:latin typeface="Candara Light" panose="020E0502030303020204" pitchFamily="34" charset="0"/>
              </a:rPr>
              <a:t>più</a:t>
            </a:r>
            <a:r>
              <a:rPr lang="en-US" sz="1400" dirty="0">
                <a:latin typeface="Candara Light" panose="020E0502030303020204" pitchFamily="34" charset="0"/>
              </a:rPr>
              <a:t> </a:t>
            </a:r>
            <a:r>
              <a:rPr lang="en-US" sz="1400" b="1" dirty="0" err="1">
                <a:latin typeface="Candara Light" panose="020E0502030303020204" pitchFamily="34" charset="0"/>
              </a:rPr>
              <a:t>consapevoli</a:t>
            </a:r>
            <a:r>
              <a:rPr lang="en-US" sz="1400" b="1" dirty="0">
                <a:latin typeface="Candara Light" panose="020E0502030303020204" pitchFamily="34" charset="0"/>
              </a:rPr>
              <a:t> </a:t>
            </a:r>
            <a:r>
              <a:rPr lang="en-US" sz="1400" b="1" dirty="0" err="1">
                <a:latin typeface="Candara Light" panose="020E0502030303020204" pitchFamily="34" charset="0"/>
              </a:rPr>
              <a:t>delle</a:t>
            </a:r>
            <a:r>
              <a:rPr lang="en-US" sz="1400" b="1" dirty="0">
                <a:latin typeface="Candara Light" panose="020E0502030303020204" pitchFamily="34" charset="0"/>
              </a:rPr>
              <a:t> </a:t>
            </a:r>
            <a:r>
              <a:rPr lang="en-US" sz="1400" b="1" dirty="0" err="1">
                <a:latin typeface="Candara Light" panose="020E0502030303020204" pitchFamily="34" charset="0"/>
              </a:rPr>
              <a:t>proprie</a:t>
            </a:r>
            <a:r>
              <a:rPr lang="en-US" sz="1400" b="1" dirty="0">
                <a:latin typeface="Candara Light" panose="020E0502030303020204" pitchFamily="34" charset="0"/>
              </a:rPr>
              <a:t> </a:t>
            </a:r>
            <a:r>
              <a:rPr lang="en-US" sz="1400" b="1" dirty="0" err="1">
                <a:latin typeface="Candara Light" panose="020E0502030303020204" pitchFamily="34" charset="0"/>
              </a:rPr>
              <a:t>abitudini</a:t>
            </a:r>
            <a:r>
              <a:rPr lang="en-US" sz="1400" b="1" dirty="0">
                <a:latin typeface="Candara Light" panose="020E0502030303020204" pitchFamily="34" charset="0"/>
              </a:rPr>
              <a:t> e di </a:t>
            </a:r>
            <a:r>
              <a:rPr lang="en-US" sz="1400" b="1" dirty="0" err="1">
                <a:latin typeface="Candara Light" panose="020E0502030303020204" pitchFamily="34" charset="0"/>
              </a:rPr>
              <a:t>quelle</a:t>
            </a:r>
            <a:r>
              <a:rPr lang="en-US" sz="1400" b="1" dirty="0">
                <a:latin typeface="Candara Light" panose="020E0502030303020204" pitchFamily="34" charset="0"/>
              </a:rPr>
              <a:t> </a:t>
            </a:r>
            <a:r>
              <a:rPr lang="en-US" sz="1400" b="1" dirty="0" err="1">
                <a:latin typeface="Candara Light" panose="020E0502030303020204" pitchFamily="34" charset="0"/>
              </a:rPr>
              <a:t>dei</a:t>
            </a:r>
            <a:r>
              <a:rPr lang="en-US" sz="1400" b="1" dirty="0">
                <a:latin typeface="Candara Light" panose="020E0502030303020204" pitchFamily="34" charset="0"/>
              </a:rPr>
              <a:t> </a:t>
            </a:r>
            <a:r>
              <a:rPr lang="en-US" sz="1400" b="1" dirty="0" err="1">
                <a:latin typeface="Candara Light" panose="020E0502030303020204" pitchFamily="34" charset="0"/>
              </a:rPr>
              <a:t>propri</a:t>
            </a:r>
            <a:r>
              <a:rPr lang="en-US" sz="1400" b="1" dirty="0">
                <a:latin typeface="Candara Light" panose="020E0502030303020204" pitchFamily="34" charset="0"/>
              </a:rPr>
              <a:t> </a:t>
            </a:r>
            <a:r>
              <a:rPr lang="en-US" sz="1400" b="1" dirty="0" err="1">
                <a:latin typeface="Candara Light" panose="020E0502030303020204" pitchFamily="34" charset="0"/>
              </a:rPr>
              <a:t>concittadini</a:t>
            </a:r>
            <a:r>
              <a:rPr lang="en-US" sz="1400" b="1" dirty="0">
                <a:latin typeface="Candara Light" panose="020E0502030303020204" pitchFamily="34" charset="0"/>
              </a:rPr>
              <a:t> </a:t>
            </a:r>
            <a:r>
              <a:rPr lang="en-US" sz="1400" b="1" dirty="0" err="1">
                <a:latin typeface="Candara Light" panose="020E0502030303020204" pitchFamily="34" charset="0"/>
              </a:rPr>
              <a:t>nei</a:t>
            </a:r>
            <a:r>
              <a:rPr lang="en-US" sz="1400" b="1" dirty="0">
                <a:latin typeface="Candara Light" panose="020E0502030303020204" pitchFamily="34" charset="0"/>
              </a:rPr>
              <a:t> </a:t>
            </a:r>
            <a:r>
              <a:rPr lang="en-US" sz="1400" b="1" dirty="0" err="1">
                <a:latin typeface="Candara Light" panose="020E0502030303020204" pitchFamily="34" charset="0"/>
              </a:rPr>
              <a:t>confronti</a:t>
            </a:r>
            <a:r>
              <a:rPr lang="en-US" sz="1400" b="1" dirty="0">
                <a:latin typeface="Candara Light" panose="020E0502030303020204" pitchFamily="34" charset="0"/>
              </a:rPr>
              <a:t> </a:t>
            </a:r>
            <a:r>
              <a:rPr lang="en-US" sz="1400" b="1" dirty="0" err="1">
                <a:latin typeface="Candara Light" panose="020E0502030303020204" pitchFamily="34" charset="0"/>
              </a:rPr>
              <a:t>dell’acqua</a:t>
            </a:r>
            <a:r>
              <a:rPr lang="en-US" sz="1400" b="1" dirty="0">
                <a:latin typeface="Candara Light" panose="020E0502030303020204" pitchFamily="34" charset="0"/>
              </a:rPr>
              <a:t>, con </a:t>
            </a:r>
            <a:r>
              <a:rPr lang="en-US" sz="1400" b="1" dirty="0" err="1">
                <a:latin typeface="Candara Light" panose="020E0502030303020204" pitchFamily="34" charset="0"/>
              </a:rPr>
              <a:t>particolare</a:t>
            </a:r>
            <a:r>
              <a:rPr lang="en-US" sz="1400" b="1" dirty="0">
                <a:latin typeface="Candara Light" panose="020E0502030303020204" pitchFamily="34" charset="0"/>
              </a:rPr>
              <a:t> </a:t>
            </a:r>
            <a:r>
              <a:rPr lang="en-US" sz="1400" b="1" dirty="0" err="1">
                <a:latin typeface="Candara Light" panose="020E0502030303020204" pitchFamily="34" charset="0"/>
              </a:rPr>
              <a:t>riferimento</a:t>
            </a:r>
            <a:r>
              <a:rPr lang="en-US" sz="1400" b="1" dirty="0">
                <a:latin typeface="Candara Light" panose="020E0502030303020204" pitchFamily="34" charset="0"/>
              </a:rPr>
              <a:t> </a:t>
            </a:r>
            <a:r>
              <a:rPr lang="en-US" sz="1400" b="1" dirty="0" err="1">
                <a:latin typeface="Candara Light" panose="020E0502030303020204" pitchFamily="34" charset="0"/>
              </a:rPr>
              <a:t>alla</a:t>
            </a:r>
            <a:r>
              <a:rPr lang="en-US" sz="1400" b="1" dirty="0">
                <a:latin typeface="Candara Light" panose="020E0502030303020204" pitchFamily="34" charset="0"/>
              </a:rPr>
              <a:t> </a:t>
            </a:r>
            <a:r>
              <a:rPr lang="en-US" sz="1400" b="1" dirty="0" err="1">
                <a:latin typeface="Candara Light" panose="020E0502030303020204" pitchFamily="34" charset="0"/>
              </a:rPr>
              <a:t>salvaguardia</a:t>
            </a:r>
            <a:r>
              <a:rPr lang="en-US" sz="1400" b="1" dirty="0">
                <a:latin typeface="Candara Light" panose="020E0502030303020204" pitchFamily="34" charset="0"/>
              </a:rPr>
              <a:t> del mare, per </a:t>
            </a:r>
            <a:r>
              <a:rPr lang="en-US" sz="1400" b="1" dirty="0" err="1">
                <a:latin typeface="Candara Light" panose="020E0502030303020204" pitchFamily="34" charset="0"/>
              </a:rPr>
              <a:t>sensibilizzarli</a:t>
            </a:r>
            <a:r>
              <a:rPr lang="en-US" sz="1400" b="1" dirty="0">
                <a:latin typeface="Candara Light" panose="020E0502030303020204" pitchFamily="34" charset="0"/>
              </a:rPr>
              <a:t> </a:t>
            </a:r>
            <a:r>
              <a:rPr lang="en-US" sz="1400" b="1" dirty="0" err="1">
                <a:latin typeface="Candara Light" panose="020E0502030303020204" pitchFamily="34" charset="0"/>
              </a:rPr>
              <a:t>nei</a:t>
            </a:r>
            <a:r>
              <a:rPr lang="en-US" sz="1400" b="1" dirty="0">
                <a:latin typeface="Candara Light" panose="020E0502030303020204" pitchFamily="34" charset="0"/>
              </a:rPr>
              <a:t> </a:t>
            </a:r>
            <a:r>
              <a:rPr lang="en-US" sz="1400" b="1" dirty="0" err="1">
                <a:latin typeface="Candara Light" panose="020E0502030303020204" pitchFamily="34" charset="0"/>
              </a:rPr>
              <a:t>confronti</a:t>
            </a:r>
            <a:r>
              <a:rPr lang="en-US" sz="1400" b="1" dirty="0">
                <a:latin typeface="Candara Light" panose="020E0502030303020204" pitchFamily="34" charset="0"/>
              </a:rPr>
              <a:t> </a:t>
            </a:r>
            <a:r>
              <a:rPr lang="en-US" sz="1400" b="1" dirty="0" err="1">
                <a:latin typeface="Candara Light" panose="020E0502030303020204" pitchFamily="34" charset="0"/>
              </a:rPr>
              <a:t>dell’attuale</a:t>
            </a:r>
            <a:r>
              <a:rPr lang="en-US" sz="1400" b="1" dirty="0">
                <a:latin typeface="Candara Light" panose="020E0502030303020204" pitchFamily="34" charset="0"/>
              </a:rPr>
              <a:t> </a:t>
            </a:r>
            <a:r>
              <a:rPr lang="en-US" sz="1400" b="1" dirty="0" err="1">
                <a:latin typeface="Candara Light" panose="020E0502030303020204" pitchFamily="34" charset="0"/>
              </a:rPr>
              <a:t>situazione</a:t>
            </a:r>
            <a:r>
              <a:rPr lang="en-US" sz="1400" b="1" dirty="0">
                <a:latin typeface="Candara Light" panose="020E0502030303020204" pitchFamily="34" charset="0"/>
              </a:rPr>
              <a:t> </a:t>
            </a:r>
            <a:r>
              <a:rPr lang="en-US" sz="1400" b="1" dirty="0" err="1">
                <a:latin typeface="Candara Light" panose="020E0502030303020204" pitchFamily="34" charset="0"/>
              </a:rPr>
              <a:t>mondiale</a:t>
            </a:r>
            <a:r>
              <a:rPr lang="en-US" sz="1400" b="1" dirty="0">
                <a:latin typeface="Candara Light" panose="020E0502030303020204" pitchFamily="34" charset="0"/>
              </a:rPr>
              <a:t> e </a:t>
            </a:r>
            <a:r>
              <a:rPr lang="en-US" sz="1400" b="1" dirty="0" err="1">
                <a:latin typeface="Candara Light" panose="020E0502030303020204" pitchFamily="34" charset="0"/>
              </a:rPr>
              <a:t>spingerli</a:t>
            </a:r>
            <a:r>
              <a:rPr lang="en-US" sz="1400" b="1" dirty="0">
                <a:latin typeface="Candara Light" panose="020E0502030303020204" pitchFamily="34" charset="0"/>
              </a:rPr>
              <a:t> al </a:t>
            </a:r>
            <a:r>
              <a:rPr lang="en-US" sz="1400" b="1" dirty="0" err="1">
                <a:latin typeface="Candara Light" panose="020E0502030303020204" pitchFamily="34" charset="0"/>
              </a:rPr>
              <a:t>rispetto</a:t>
            </a:r>
            <a:r>
              <a:rPr lang="en-US" sz="1400" b="1" dirty="0">
                <a:latin typeface="Candara Light" panose="020E0502030303020204" pitchFamily="34" charset="0"/>
              </a:rPr>
              <a:t> </a:t>
            </a:r>
            <a:r>
              <a:rPr lang="en-US" sz="1400" b="1" dirty="0" err="1">
                <a:latin typeface="Candara Light" panose="020E0502030303020204" pitchFamily="34" charset="0"/>
              </a:rPr>
              <a:t>delle</a:t>
            </a:r>
            <a:r>
              <a:rPr lang="en-US" sz="1400" b="1" dirty="0">
                <a:latin typeface="Candara Light" panose="020E0502030303020204" pitchFamily="34" charset="0"/>
              </a:rPr>
              <a:t> </a:t>
            </a:r>
            <a:r>
              <a:rPr lang="en-US" sz="1400" b="1" dirty="0" err="1">
                <a:latin typeface="Candara Light" panose="020E0502030303020204" pitchFamily="34" charset="0"/>
              </a:rPr>
              <a:t>risorse</a:t>
            </a:r>
            <a:r>
              <a:rPr lang="en-US" sz="1400" b="1" dirty="0">
                <a:latin typeface="Candara Light" panose="020E0502030303020204" pitchFamily="34" charset="0"/>
              </a:rPr>
              <a:t> (</a:t>
            </a:r>
            <a:r>
              <a:rPr lang="en-US" sz="1400" b="1" dirty="0" err="1">
                <a:latin typeface="Candara Light" panose="020E0502030303020204" pitchFamily="34" charset="0"/>
              </a:rPr>
              <a:t>soprattutto</a:t>
            </a:r>
            <a:r>
              <a:rPr lang="en-US" sz="1400" b="1" dirty="0">
                <a:latin typeface="Candara Light" panose="020E0502030303020204" pitchFamily="34" charset="0"/>
              </a:rPr>
              <a:t> </a:t>
            </a:r>
            <a:r>
              <a:rPr lang="en-US" sz="1400" b="1" dirty="0" err="1">
                <a:latin typeface="Candara Light" panose="020E0502030303020204" pitchFamily="34" charset="0"/>
              </a:rPr>
              <a:t>idriche</a:t>
            </a:r>
            <a:r>
              <a:rPr lang="en-US" sz="1400" b="1" dirty="0">
                <a:latin typeface="Candara Light" panose="020E0502030303020204" pitchFamily="34" charset="0"/>
              </a:rPr>
              <a:t>) </a:t>
            </a:r>
            <a:r>
              <a:rPr lang="en-US" sz="1400" b="1" dirty="0" err="1">
                <a:latin typeface="Candara Light" panose="020E0502030303020204" pitchFamily="34" charset="0"/>
              </a:rPr>
              <a:t>presenti</a:t>
            </a:r>
            <a:r>
              <a:rPr lang="en-US" sz="1400" b="1" dirty="0">
                <a:latin typeface="Candara Light" panose="020E0502030303020204" pitchFamily="34" charset="0"/>
              </a:rPr>
              <a:t> </a:t>
            </a:r>
            <a:r>
              <a:rPr lang="en-US" sz="1400" b="1" dirty="0" err="1">
                <a:latin typeface="Candara Light" panose="020E0502030303020204" pitchFamily="34" charset="0"/>
              </a:rPr>
              <a:t>sul</a:t>
            </a:r>
            <a:r>
              <a:rPr lang="en-US" sz="1400" b="1" dirty="0">
                <a:latin typeface="Candara Light" panose="020E0502030303020204" pitchFamily="34" charset="0"/>
              </a:rPr>
              <a:t> </a:t>
            </a:r>
            <a:r>
              <a:rPr lang="en-US" sz="1400" b="1" dirty="0" err="1">
                <a:latin typeface="Candara Light" panose="020E0502030303020204" pitchFamily="34" charset="0"/>
              </a:rPr>
              <a:t>territorio</a:t>
            </a:r>
            <a:r>
              <a:rPr lang="en-US" sz="1400" dirty="0">
                <a:latin typeface="Candara Light" panose="020E0502030303020204" pitchFamily="34" charset="0"/>
              </a:rPr>
              <a:t> in cui </a:t>
            </a:r>
            <a:r>
              <a:rPr lang="en-US" sz="1400" dirty="0" err="1">
                <a:latin typeface="Candara Light" panose="020E0502030303020204" pitchFamily="34" charset="0"/>
              </a:rPr>
              <a:t>agiscono</a:t>
            </a:r>
            <a:r>
              <a:rPr lang="en-US" sz="1400" dirty="0">
                <a:latin typeface="Candara Light" panose="020E0502030303020204" pitchFamily="34" charset="0"/>
              </a:rPr>
              <a:t> </a:t>
            </a:r>
            <a:r>
              <a:rPr lang="en-US" sz="1400" dirty="0" err="1">
                <a:latin typeface="Candara Light" panose="020E0502030303020204" pitchFamily="34" charset="0"/>
              </a:rPr>
              <a:t>ed</a:t>
            </a:r>
            <a:r>
              <a:rPr lang="en-US" sz="1400" dirty="0">
                <a:latin typeface="Candara Light" panose="020E0502030303020204" pitchFamily="34" charset="0"/>
              </a:rPr>
              <a:t> </a:t>
            </a:r>
            <a:r>
              <a:rPr lang="en-US" sz="1400" dirty="0" err="1">
                <a:latin typeface="Candara Light" panose="020E0502030303020204" pitchFamily="34" charset="0"/>
              </a:rPr>
              <a:t>operano</a:t>
            </a:r>
            <a:r>
              <a:rPr lang="en-US" sz="1400" dirty="0">
                <a:latin typeface="Candara Light" panose="020E0502030303020204" pitchFamily="34" charset="0"/>
              </a:rPr>
              <a:t>. Esso </a:t>
            </a:r>
            <a:r>
              <a:rPr lang="en-US" sz="1400" dirty="0" err="1">
                <a:latin typeface="Candara Light" panose="020E0502030303020204" pitchFamily="34" charset="0"/>
              </a:rPr>
              <a:t>si</a:t>
            </a:r>
            <a:r>
              <a:rPr lang="en-US" sz="1400" dirty="0">
                <a:latin typeface="Candara Light" panose="020E0502030303020204" pitchFamily="34" charset="0"/>
              </a:rPr>
              <a:t> pone in </a:t>
            </a:r>
            <a:r>
              <a:rPr lang="en-US" sz="1400" dirty="0" err="1">
                <a:latin typeface="Candara Light" panose="020E0502030303020204" pitchFamily="34" charset="0"/>
              </a:rPr>
              <a:t>prosecuzione</a:t>
            </a:r>
            <a:r>
              <a:rPr lang="en-US" sz="1400" dirty="0">
                <a:latin typeface="Candara Light" panose="020E0502030303020204" pitchFamily="34" charset="0"/>
              </a:rPr>
              <a:t> con </a:t>
            </a:r>
            <a:r>
              <a:rPr lang="en-US" sz="1400" dirty="0" err="1">
                <a:latin typeface="Candara Light" panose="020E0502030303020204" pitchFamily="34" charset="0"/>
              </a:rPr>
              <a:t>il</a:t>
            </a:r>
            <a:r>
              <a:rPr lang="en-US" sz="1400" dirty="0">
                <a:latin typeface="Candara Light" panose="020E0502030303020204" pitchFamily="34" charset="0"/>
              </a:rPr>
              <a:t> </a:t>
            </a:r>
            <a:r>
              <a:rPr lang="en-US" sz="1400" dirty="0" err="1">
                <a:latin typeface="Candara Light" panose="020E0502030303020204" pitchFamily="34" charset="0"/>
              </a:rPr>
              <a:t>lavoro</a:t>
            </a:r>
            <a:r>
              <a:rPr lang="en-US" sz="1400" dirty="0">
                <a:latin typeface="Candara Light" panose="020E0502030303020204" pitchFamily="34" charset="0"/>
              </a:rPr>
              <a:t> </a:t>
            </a:r>
            <a:r>
              <a:rPr lang="en-US" sz="1400" dirty="0" err="1">
                <a:latin typeface="Candara Light" panose="020E0502030303020204" pitchFamily="34" charset="0"/>
              </a:rPr>
              <a:t>iniziato</a:t>
            </a:r>
            <a:r>
              <a:rPr lang="en-US" sz="1400" dirty="0">
                <a:latin typeface="Candara Light" panose="020E0502030303020204" pitchFamily="34" charset="0"/>
              </a:rPr>
              <a:t> </a:t>
            </a:r>
            <a:r>
              <a:rPr lang="en-US" sz="1400" dirty="0" err="1">
                <a:latin typeface="Candara Light" panose="020E0502030303020204" pitchFamily="34" charset="0"/>
              </a:rPr>
              <a:t>già</a:t>
            </a:r>
            <a:r>
              <a:rPr lang="en-US" sz="1400" dirty="0">
                <a:latin typeface="Candara Light" panose="020E0502030303020204" pitchFamily="34" charset="0"/>
              </a:rPr>
              <a:t> lo </a:t>
            </a:r>
            <a:r>
              <a:rPr lang="en-US" sz="1400" dirty="0" err="1">
                <a:latin typeface="Candara Light" panose="020E0502030303020204" pitchFamily="34" charset="0"/>
              </a:rPr>
              <a:t>scorso</a:t>
            </a:r>
            <a:r>
              <a:rPr lang="en-US" sz="1400" dirty="0">
                <a:latin typeface="Candara Light" panose="020E0502030303020204" pitchFamily="34" charset="0"/>
              </a:rPr>
              <a:t> anno, </a:t>
            </a:r>
            <a:r>
              <a:rPr lang="en-US" sz="1400" dirty="0" err="1">
                <a:latin typeface="Candara Light" panose="020E0502030303020204" pitchFamily="34" charset="0"/>
              </a:rPr>
              <a:t>quando</a:t>
            </a:r>
            <a:r>
              <a:rPr lang="en-US" sz="1400" dirty="0">
                <a:latin typeface="Candara Light" panose="020E0502030303020204" pitchFamily="34" charset="0"/>
              </a:rPr>
              <a:t> </a:t>
            </a:r>
            <a:r>
              <a:rPr lang="en-US" sz="1400" dirty="0" err="1">
                <a:latin typeface="Candara Light" panose="020E0502030303020204" pitchFamily="34" charset="0"/>
              </a:rPr>
              <a:t>si</a:t>
            </a:r>
            <a:r>
              <a:rPr lang="en-US" sz="1400" dirty="0">
                <a:latin typeface="Candara Light" panose="020E0502030303020204" pitchFamily="34" charset="0"/>
              </a:rPr>
              <a:t> era dedicate </a:t>
            </a:r>
            <a:r>
              <a:rPr lang="en-US" sz="1400" dirty="0" err="1">
                <a:latin typeface="Candara Light" panose="020E0502030303020204" pitchFamily="34" charset="0"/>
              </a:rPr>
              <a:t>particolare</a:t>
            </a:r>
            <a:r>
              <a:rPr lang="en-US" sz="1400" dirty="0">
                <a:latin typeface="Candara Light" panose="020E0502030303020204" pitchFamily="34" charset="0"/>
              </a:rPr>
              <a:t> </a:t>
            </a:r>
            <a:r>
              <a:rPr lang="en-US" sz="1400" dirty="0" err="1">
                <a:latin typeface="Candara Light" panose="020E0502030303020204" pitchFamily="34" charset="0"/>
              </a:rPr>
              <a:t>attenzione</a:t>
            </a:r>
            <a:r>
              <a:rPr lang="en-US" sz="1400" dirty="0">
                <a:latin typeface="Candara Light" panose="020E0502030303020204" pitchFamily="34" charset="0"/>
              </a:rPr>
              <a:t> </a:t>
            </a:r>
            <a:r>
              <a:rPr lang="en-US" sz="1400" dirty="0" err="1">
                <a:latin typeface="Candara Light" panose="020E0502030303020204" pitchFamily="34" charset="0"/>
              </a:rPr>
              <a:t>all’educazione</a:t>
            </a:r>
            <a:r>
              <a:rPr lang="en-US" sz="1400" dirty="0">
                <a:latin typeface="Candara Light" panose="020E0502030303020204" pitchFamily="34" charset="0"/>
              </a:rPr>
              <a:t> </a:t>
            </a:r>
            <a:r>
              <a:rPr lang="en-US" sz="1400" dirty="0" err="1">
                <a:latin typeface="Candara Light" panose="020E0502030303020204" pitchFamily="34" charset="0"/>
              </a:rPr>
              <a:t>ambientale</a:t>
            </a:r>
            <a:r>
              <a:rPr lang="en-US" sz="1400" dirty="0">
                <a:latin typeface="Candara Light" panose="020E0502030303020204" pitchFamily="34" charset="0"/>
              </a:rPr>
              <a:t> e </a:t>
            </a:r>
            <a:r>
              <a:rPr lang="en-US" sz="1400" dirty="0" err="1">
                <a:latin typeface="Candara Light" panose="020E0502030303020204" pitchFamily="34" charset="0"/>
              </a:rPr>
              <a:t>allo</a:t>
            </a:r>
            <a:r>
              <a:rPr lang="en-US" sz="1400" dirty="0">
                <a:latin typeface="Candara Light" panose="020E0502030303020204" pitchFamily="34" charset="0"/>
              </a:rPr>
              <a:t> </a:t>
            </a:r>
            <a:r>
              <a:rPr lang="en-US" sz="1400" dirty="0" err="1">
                <a:latin typeface="Candara Light" panose="020E0502030303020204" pitchFamily="34" charset="0"/>
              </a:rPr>
              <a:t>stato</a:t>
            </a:r>
            <a:r>
              <a:rPr lang="en-US" sz="1400" dirty="0">
                <a:latin typeface="Candara Light" panose="020E0502030303020204" pitchFamily="34" charset="0"/>
              </a:rPr>
              <a:t> </a:t>
            </a:r>
            <a:r>
              <a:rPr lang="en-US" sz="1400" dirty="0" err="1">
                <a:latin typeface="Candara Light" panose="020E0502030303020204" pitchFamily="34" charset="0"/>
              </a:rPr>
              <a:t>d’inquinamento</a:t>
            </a:r>
            <a:r>
              <a:rPr lang="en-US" sz="1400" dirty="0">
                <a:latin typeface="Candara Light" panose="020E0502030303020204" pitchFamily="34" charset="0"/>
              </a:rPr>
              <a:t> </a:t>
            </a:r>
            <a:r>
              <a:rPr lang="en-US" sz="1400" dirty="0" err="1">
                <a:latin typeface="Candara Light" panose="020E0502030303020204" pitchFamily="34" charset="0"/>
              </a:rPr>
              <a:t>delle</a:t>
            </a:r>
            <a:r>
              <a:rPr lang="en-US" sz="1400" dirty="0">
                <a:latin typeface="Candara Light" panose="020E0502030303020204" pitchFamily="34" charset="0"/>
              </a:rPr>
              <a:t> zone </a:t>
            </a:r>
            <a:r>
              <a:rPr lang="en-US" sz="1400" dirty="0" err="1">
                <a:latin typeface="Candara Light" panose="020E0502030303020204" pitchFamily="34" charset="0"/>
              </a:rPr>
              <a:t>limitrofe</a:t>
            </a:r>
            <a:r>
              <a:rPr lang="en-US" sz="1400" dirty="0">
                <a:latin typeface="Candara Light" panose="020E0502030303020204" pitchFamily="34" charset="0"/>
              </a:rPr>
              <a:t> e, </a:t>
            </a:r>
            <a:r>
              <a:rPr lang="en-US" sz="1400" dirty="0" err="1">
                <a:latin typeface="Candara Light" panose="020E0502030303020204" pitchFamily="34" charset="0"/>
              </a:rPr>
              <a:t>specificamente</a:t>
            </a:r>
            <a:r>
              <a:rPr lang="en-US" sz="1400" dirty="0">
                <a:latin typeface="Candara Light" panose="020E0502030303020204" pitchFamily="34" charset="0"/>
              </a:rPr>
              <a:t>, </a:t>
            </a:r>
            <a:r>
              <a:rPr lang="en-US" sz="1400" dirty="0" err="1">
                <a:latin typeface="Candara Light" panose="020E0502030303020204" pitchFamily="34" charset="0"/>
              </a:rPr>
              <a:t>delle</a:t>
            </a:r>
            <a:r>
              <a:rPr lang="en-US" sz="1400" dirty="0">
                <a:latin typeface="Candara Light" panose="020E0502030303020204" pitchFamily="34" charset="0"/>
              </a:rPr>
              <a:t> </a:t>
            </a:r>
            <a:r>
              <a:rPr lang="en-US" sz="1400" dirty="0" err="1">
                <a:latin typeface="Candara Light" panose="020E0502030303020204" pitchFamily="34" charset="0"/>
              </a:rPr>
              <a:t>coste</a:t>
            </a:r>
            <a:r>
              <a:rPr lang="en-US" sz="1400" dirty="0">
                <a:latin typeface="Candara Light" panose="020E0502030303020204" pitchFamily="34" charset="0"/>
              </a:rPr>
              <a:t> </a:t>
            </a:r>
            <a:r>
              <a:rPr lang="en-US" sz="1400" dirty="0" err="1">
                <a:latin typeface="Candara Light" panose="020E0502030303020204" pitchFamily="34" charset="0"/>
              </a:rPr>
              <a:t>salentine</a:t>
            </a:r>
            <a:r>
              <a:rPr lang="en-US" sz="1400" dirty="0">
                <a:latin typeface="Candara Light" panose="020E0502030303020204" pitchFamily="34" charset="0"/>
              </a:rPr>
              <a:t>.</a:t>
            </a:r>
          </a:p>
          <a:p>
            <a:pPr marL="914400" lvl="2" indent="0" algn="just">
              <a:buNone/>
            </a:pPr>
            <a:r>
              <a:rPr lang="en-US" sz="1400" dirty="0">
                <a:latin typeface="Candara Light" panose="020E0502030303020204" pitchFamily="34" charset="0"/>
              </a:rPr>
              <a:t> </a:t>
            </a:r>
            <a:r>
              <a:rPr lang="en-US" sz="1400" dirty="0" err="1">
                <a:latin typeface="Candara Light" panose="020E0502030303020204" pitchFamily="34" charset="0"/>
              </a:rPr>
              <a:t>Quest’anno</a:t>
            </a:r>
            <a:r>
              <a:rPr lang="en-US" sz="1400" dirty="0">
                <a:latin typeface="Candara Light" panose="020E0502030303020204" pitchFamily="34" charset="0"/>
              </a:rPr>
              <a:t> </a:t>
            </a:r>
            <a:r>
              <a:rPr lang="en-US" sz="1400" dirty="0" err="1">
                <a:latin typeface="Candara Light" panose="020E0502030303020204" pitchFamily="34" charset="0"/>
              </a:rPr>
              <a:t>si</a:t>
            </a:r>
            <a:r>
              <a:rPr lang="en-US" sz="1400" dirty="0">
                <a:latin typeface="Candara Light" panose="020E0502030303020204" pitchFamily="34" charset="0"/>
              </a:rPr>
              <a:t> parte </a:t>
            </a:r>
            <a:r>
              <a:rPr lang="en-US" sz="1400" dirty="0" err="1">
                <a:latin typeface="Candara Light" panose="020E0502030303020204" pitchFamily="34" charset="0"/>
              </a:rPr>
              <a:t>dalla</a:t>
            </a:r>
            <a:r>
              <a:rPr lang="en-US" sz="1400" dirty="0">
                <a:latin typeface="Candara Light" panose="020E0502030303020204" pitchFamily="34" charset="0"/>
              </a:rPr>
              <a:t> data di </a:t>
            </a:r>
            <a:r>
              <a:rPr lang="en-US" sz="1400" dirty="0" err="1">
                <a:latin typeface="Candara Light" panose="020E0502030303020204" pitchFamily="34" charset="0"/>
              </a:rPr>
              <a:t>celebrazione</a:t>
            </a:r>
            <a:r>
              <a:rPr lang="en-US" sz="1400" dirty="0">
                <a:latin typeface="Candara Light" panose="020E0502030303020204" pitchFamily="34" charset="0"/>
              </a:rPr>
              <a:t> </a:t>
            </a:r>
            <a:r>
              <a:rPr lang="en-US" sz="1400" dirty="0" err="1">
                <a:latin typeface="Candara Light" panose="020E0502030303020204" pitchFamily="34" charset="0"/>
              </a:rPr>
              <a:t>della</a:t>
            </a:r>
            <a:r>
              <a:rPr lang="en-US" sz="1400" dirty="0">
                <a:latin typeface="Candara Light" panose="020E0502030303020204" pitchFamily="34" charset="0"/>
              </a:rPr>
              <a:t> </a:t>
            </a:r>
            <a:r>
              <a:rPr lang="en-US" sz="1400" b="1" dirty="0" err="1">
                <a:latin typeface="Candara Light" panose="020E0502030303020204" pitchFamily="34" charset="0"/>
              </a:rPr>
              <a:t>Giornata</a:t>
            </a:r>
            <a:r>
              <a:rPr lang="en-US" sz="1400" b="1" dirty="0">
                <a:latin typeface="Candara Light" panose="020E0502030303020204" pitchFamily="34" charset="0"/>
              </a:rPr>
              <a:t> </a:t>
            </a:r>
            <a:r>
              <a:rPr lang="en-US" sz="1400" b="1" dirty="0" err="1">
                <a:latin typeface="Candara Light" panose="020E0502030303020204" pitchFamily="34" charset="0"/>
              </a:rPr>
              <a:t>mondiale</a:t>
            </a:r>
            <a:r>
              <a:rPr lang="en-US" sz="1400" b="1" dirty="0">
                <a:latin typeface="Candara Light" panose="020E0502030303020204" pitchFamily="34" charset="0"/>
              </a:rPr>
              <a:t> </a:t>
            </a:r>
            <a:r>
              <a:rPr lang="en-US" sz="1400" b="1" dirty="0" err="1">
                <a:latin typeface="Candara Light" panose="020E0502030303020204" pitchFamily="34" charset="0"/>
              </a:rPr>
              <a:t>dell’acqua</a:t>
            </a:r>
            <a:r>
              <a:rPr lang="en-US" sz="1400" dirty="0">
                <a:latin typeface="Candara Light" panose="020E0502030303020204" pitchFamily="34" charset="0"/>
              </a:rPr>
              <a:t>, </a:t>
            </a:r>
            <a:r>
              <a:rPr lang="en-US" sz="1400" dirty="0" err="1">
                <a:latin typeface="Candara Light" panose="020E0502030303020204" pitchFamily="34" charset="0"/>
              </a:rPr>
              <a:t>il</a:t>
            </a:r>
            <a:r>
              <a:rPr lang="en-US" sz="1400" dirty="0">
                <a:latin typeface="Candara Light" panose="020E0502030303020204" pitchFamily="34" charset="0"/>
              </a:rPr>
              <a:t> 22 </a:t>
            </a:r>
            <a:r>
              <a:rPr lang="en-US" sz="1400" dirty="0" err="1">
                <a:latin typeface="Candara Light" panose="020E0502030303020204" pitchFamily="34" charset="0"/>
              </a:rPr>
              <a:t>marzo</a:t>
            </a:r>
            <a:r>
              <a:rPr lang="en-US" sz="1400" dirty="0">
                <a:latin typeface="Candara Light" panose="020E0502030303020204" pitchFamily="34" charset="0"/>
              </a:rPr>
              <a:t> 2021 (</a:t>
            </a:r>
            <a:r>
              <a:rPr lang="en-US" sz="1400" b="1" dirty="0">
                <a:latin typeface="Candara Light" panose="020E0502030303020204" pitchFamily="34" charset="0"/>
              </a:rPr>
              <a:t>#</a:t>
            </a:r>
            <a:r>
              <a:rPr lang="en-US" sz="1400" b="1" dirty="0" err="1">
                <a:latin typeface="Candara Light" panose="020E0502030303020204" pitchFamily="34" charset="0"/>
              </a:rPr>
              <a:t>WorldWaterDay</a:t>
            </a:r>
            <a:r>
              <a:rPr lang="en-US" sz="1400" dirty="0">
                <a:latin typeface="Candara Light" panose="020E0502030303020204" pitchFamily="34" charset="0"/>
              </a:rPr>
              <a:t>), per </a:t>
            </a:r>
            <a:r>
              <a:rPr lang="en-US" sz="1400" dirty="0" err="1">
                <a:latin typeface="Candara Light" panose="020E0502030303020204" pitchFamily="34" charset="0"/>
              </a:rPr>
              <a:t>iniziare</a:t>
            </a:r>
            <a:r>
              <a:rPr lang="en-US" sz="1400" dirty="0">
                <a:latin typeface="Candara Light" panose="020E0502030303020204" pitchFamily="34" charset="0"/>
              </a:rPr>
              <a:t> un </a:t>
            </a:r>
            <a:r>
              <a:rPr lang="en-US" sz="1400" dirty="0" err="1">
                <a:latin typeface="Candara Light" panose="020E0502030303020204" pitchFamily="34" charset="0"/>
              </a:rPr>
              <a:t>progetto</a:t>
            </a:r>
            <a:r>
              <a:rPr lang="en-US" sz="1400" dirty="0">
                <a:latin typeface="Candara Light" panose="020E0502030303020204" pitchFamily="34" charset="0"/>
              </a:rPr>
              <a:t> di “</a:t>
            </a:r>
            <a:r>
              <a:rPr lang="en-US" sz="1400" dirty="0" err="1">
                <a:latin typeface="Candara Light" panose="020E0502030303020204" pitchFamily="34" charset="0"/>
              </a:rPr>
              <a:t>inform</a:t>
            </a:r>
            <a:r>
              <a:rPr lang="en-US" sz="1400" b="1" dirty="0" err="1">
                <a:latin typeface="Candara Light" panose="020E0502030303020204" pitchFamily="34" charset="0"/>
              </a:rPr>
              <a:t>Azione</a:t>
            </a:r>
            <a:r>
              <a:rPr lang="en-US" sz="1400" dirty="0">
                <a:latin typeface="Candara Light" panose="020E0502030303020204" pitchFamily="34" charset="0"/>
              </a:rPr>
              <a:t>” </a:t>
            </a:r>
            <a:r>
              <a:rPr lang="en-US" sz="1400" dirty="0" err="1">
                <a:latin typeface="Candara Light" panose="020E0502030303020204" pitchFamily="34" charset="0"/>
              </a:rPr>
              <a:t>sull’importanza</a:t>
            </a:r>
            <a:r>
              <a:rPr lang="en-US" sz="1400" dirty="0">
                <a:latin typeface="Candara Light" panose="020E0502030303020204" pitchFamily="34" charset="0"/>
              </a:rPr>
              <a:t> di </a:t>
            </a:r>
            <a:r>
              <a:rPr lang="en-US" sz="1400" dirty="0" err="1">
                <a:latin typeface="Candara Light" panose="020E0502030303020204" pitchFamily="34" charset="0"/>
              </a:rPr>
              <a:t>questo</a:t>
            </a:r>
            <a:r>
              <a:rPr lang="en-US" sz="1400" dirty="0">
                <a:latin typeface="Candara Light" panose="020E0502030303020204" pitchFamily="34" charset="0"/>
              </a:rPr>
              <a:t> </a:t>
            </a:r>
            <a:r>
              <a:rPr lang="en-US" sz="1400" dirty="0" err="1">
                <a:latin typeface="Candara Light" panose="020E0502030303020204" pitchFamily="34" charset="0"/>
              </a:rPr>
              <a:t>elemento</a:t>
            </a:r>
            <a:r>
              <a:rPr lang="en-US" sz="1400" dirty="0">
                <a:latin typeface="Candara Light" panose="020E0502030303020204" pitchFamily="34" charset="0"/>
              </a:rPr>
              <a:t> </a:t>
            </a:r>
            <a:r>
              <a:rPr lang="en-US" sz="1400" dirty="0" err="1">
                <a:latin typeface="Candara Light" panose="020E0502030303020204" pitchFamily="34" charset="0"/>
              </a:rPr>
              <a:t>così</a:t>
            </a:r>
            <a:r>
              <a:rPr lang="en-US" sz="1400" dirty="0">
                <a:latin typeface="Candara Light" panose="020E0502030303020204" pitchFamily="34" charset="0"/>
              </a:rPr>
              <a:t> </a:t>
            </a:r>
            <a:r>
              <a:rPr lang="en-US" sz="1400" dirty="0" err="1">
                <a:latin typeface="Candara Light" panose="020E0502030303020204" pitchFamily="34" charset="0"/>
              </a:rPr>
              <a:t>importante</a:t>
            </a:r>
            <a:r>
              <a:rPr lang="en-US" sz="1400" dirty="0">
                <a:latin typeface="Candara Light" panose="020E0502030303020204" pitchFamily="34" charset="0"/>
              </a:rPr>
              <a:t> </a:t>
            </a:r>
            <a:r>
              <a:rPr lang="en-US" sz="1400" dirty="0" err="1">
                <a:latin typeface="Candara Light" panose="020E0502030303020204" pitchFamily="34" charset="0"/>
              </a:rPr>
              <a:t>sulla</a:t>
            </a:r>
            <a:r>
              <a:rPr lang="en-US" sz="1400" dirty="0">
                <a:latin typeface="Candara Light" panose="020E0502030303020204" pitchFamily="34" charset="0"/>
              </a:rPr>
              <a:t> Terra e </a:t>
            </a:r>
            <a:r>
              <a:rPr lang="en-US" sz="1400" dirty="0" err="1">
                <a:latin typeface="Candara Light" panose="020E0502030303020204" pitchFamily="34" charset="0"/>
              </a:rPr>
              <a:t>stimolare</a:t>
            </a:r>
            <a:r>
              <a:rPr lang="en-US" sz="1400" dirty="0">
                <a:latin typeface="Candara Light" panose="020E0502030303020204" pitchFamily="34" charset="0"/>
              </a:rPr>
              <a:t> I </a:t>
            </a:r>
            <a:r>
              <a:rPr lang="en-US" sz="1400" dirty="0" err="1">
                <a:latin typeface="Candara Light" panose="020E0502030303020204" pitchFamily="34" charset="0"/>
              </a:rPr>
              <a:t>ragazzi</a:t>
            </a:r>
            <a:r>
              <a:rPr lang="en-US" sz="1400" dirty="0">
                <a:latin typeface="Candara Light" panose="020E0502030303020204" pitchFamily="34" charset="0"/>
              </a:rPr>
              <a:t> a </a:t>
            </a:r>
            <a:r>
              <a:rPr lang="en-US" sz="1400" dirty="0" err="1">
                <a:latin typeface="Candara Light" panose="020E0502030303020204" pitchFamily="34" charset="0"/>
              </a:rPr>
              <a:t>trovare</a:t>
            </a:r>
            <a:r>
              <a:rPr lang="en-US" sz="1400" dirty="0">
                <a:latin typeface="Candara Light" panose="020E0502030303020204" pitchFamily="34" charset="0"/>
              </a:rPr>
              <a:t> </a:t>
            </a:r>
            <a:r>
              <a:rPr lang="en-US" sz="1400" dirty="0" err="1">
                <a:latin typeface="Candara Light" panose="020E0502030303020204" pitchFamily="34" charset="0"/>
              </a:rPr>
              <a:t>soluzioni</a:t>
            </a:r>
            <a:r>
              <a:rPr lang="en-US" sz="1400" dirty="0">
                <a:latin typeface="Candara Light" panose="020E0502030303020204" pitchFamily="34" charset="0"/>
              </a:rPr>
              <a:t> </a:t>
            </a:r>
            <a:r>
              <a:rPr lang="en-US" sz="1400" dirty="0" err="1">
                <a:latin typeface="Candara Light" panose="020E0502030303020204" pitchFamily="34" charset="0"/>
              </a:rPr>
              <a:t>sostenibili</a:t>
            </a:r>
            <a:r>
              <a:rPr lang="en-US" sz="1400" dirty="0">
                <a:latin typeface="Candara Light" panose="020E0502030303020204" pitchFamily="34" charset="0"/>
              </a:rPr>
              <a:t> per </a:t>
            </a:r>
            <a:r>
              <a:rPr lang="en-US" sz="1400" dirty="0" err="1">
                <a:latin typeface="Candara Light" panose="020E0502030303020204" pitchFamily="34" charset="0"/>
              </a:rPr>
              <a:t>migliorare</a:t>
            </a:r>
            <a:r>
              <a:rPr lang="en-US" sz="1400" dirty="0">
                <a:latin typeface="Candara Light" panose="020E0502030303020204" pitchFamily="34" charset="0"/>
              </a:rPr>
              <a:t> la vita </a:t>
            </a:r>
            <a:r>
              <a:rPr lang="en-US" sz="1400" dirty="0" err="1">
                <a:latin typeface="Candara Light" panose="020E0502030303020204" pitchFamily="34" charset="0"/>
              </a:rPr>
              <a:t>sul</a:t>
            </a:r>
            <a:r>
              <a:rPr lang="en-US" sz="1400" dirty="0">
                <a:latin typeface="Candara Light" panose="020E0502030303020204" pitchFamily="34" charset="0"/>
              </a:rPr>
              <a:t> </a:t>
            </a:r>
            <a:r>
              <a:rPr lang="en-US" sz="1400" dirty="0" err="1">
                <a:latin typeface="Candara Light" panose="020E0502030303020204" pitchFamily="34" charset="0"/>
              </a:rPr>
              <a:t>pianeta</a:t>
            </a:r>
            <a:r>
              <a:rPr lang="en-US" sz="1400" dirty="0">
                <a:latin typeface="Candara Light" panose="020E0502030303020204" pitchFamily="34" charset="0"/>
              </a:rPr>
              <a:t>.</a:t>
            </a:r>
          </a:p>
          <a:p>
            <a:pPr marL="914400" lvl="2" indent="0" algn="just">
              <a:buNone/>
            </a:pPr>
            <a:r>
              <a:rPr lang="en-US" sz="1400" dirty="0" err="1">
                <a:latin typeface="Candara Light" panose="020E0502030303020204" pitchFamily="34" charset="0"/>
              </a:rPr>
              <a:t>Limiti</a:t>
            </a:r>
            <a:r>
              <a:rPr lang="en-US" sz="1400" dirty="0">
                <a:latin typeface="Candara Light" panose="020E0502030303020204" pitchFamily="34" charset="0"/>
              </a:rPr>
              <a:t> </a:t>
            </a:r>
            <a:r>
              <a:rPr lang="en-US" sz="1400" dirty="0" err="1">
                <a:latin typeface="Candara Light" panose="020E0502030303020204" pitchFamily="34" charset="0"/>
              </a:rPr>
              <a:t>incontrati</a:t>
            </a:r>
            <a:r>
              <a:rPr lang="en-US" sz="1400" dirty="0">
                <a:latin typeface="Candara Light" panose="020E0502030303020204" pitchFamily="34" charset="0"/>
              </a:rPr>
              <a:t> e </a:t>
            </a:r>
            <a:r>
              <a:rPr lang="en-US" sz="1400" dirty="0" err="1">
                <a:latin typeface="Candara Light" panose="020E0502030303020204" pitchFamily="34" charset="0"/>
              </a:rPr>
              <a:t>possibili</a:t>
            </a:r>
            <a:r>
              <a:rPr lang="en-US" sz="1400" dirty="0">
                <a:latin typeface="Candara Light" panose="020E0502030303020204" pitchFamily="34" charset="0"/>
              </a:rPr>
              <a:t> </a:t>
            </a:r>
            <a:r>
              <a:rPr lang="en-US" sz="1400" dirty="0" err="1">
                <a:latin typeface="Candara Light" panose="020E0502030303020204" pitchFamily="34" charset="0"/>
              </a:rPr>
              <a:t>problemi</a:t>
            </a:r>
            <a:r>
              <a:rPr lang="en-US" sz="1400" dirty="0">
                <a:latin typeface="Candara Light" panose="020E0502030303020204" pitchFamily="34" charset="0"/>
              </a:rPr>
              <a:t>: </a:t>
            </a:r>
            <a:r>
              <a:rPr lang="en-US" sz="1400" dirty="0" err="1">
                <a:latin typeface="Candara Light" panose="020E0502030303020204" pitchFamily="34" charset="0"/>
              </a:rPr>
              <a:t>nella</a:t>
            </a:r>
            <a:r>
              <a:rPr lang="en-US" sz="1400" dirty="0">
                <a:latin typeface="Candara Light" panose="020E0502030303020204" pitchFamily="34" charset="0"/>
              </a:rPr>
              <a:t> </a:t>
            </a:r>
            <a:r>
              <a:rPr lang="en-US" sz="1400" dirty="0" err="1">
                <a:latin typeface="Candara Light" panose="020E0502030303020204" pitchFamily="34" charset="0"/>
              </a:rPr>
              <a:t>fase</a:t>
            </a:r>
            <a:r>
              <a:rPr lang="en-US" sz="1400" dirty="0">
                <a:latin typeface="Candara Light" panose="020E0502030303020204" pitchFamily="34" charset="0"/>
              </a:rPr>
              <a:t> di </a:t>
            </a:r>
            <a:r>
              <a:rPr lang="en-US" sz="1400" dirty="0" err="1">
                <a:latin typeface="Candara Light" panose="020E0502030303020204" pitchFamily="34" charset="0"/>
              </a:rPr>
              <a:t>preparazione</a:t>
            </a:r>
            <a:r>
              <a:rPr lang="en-US" sz="1400" dirty="0">
                <a:latin typeface="Candara Light" panose="020E0502030303020204" pitchFamily="34" charset="0"/>
              </a:rPr>
              <a:t> </a:t>
            </a:r>
            <a:r>
              <a:rPr lang="en-US" sz="1400" dirty="0" err="1">
                <a:latin typeface="Candara Light" panose="020E0502030303020204" pitchFamily="34" charset="0"/>
              </a:rPr>
              <a:t>alcuni</a:t>
            </a:r>
            <a:r>
              <a:rPr lang="en-US" sz="1400" dirty="0">
                <a:latin typeface="Candara Light" panose="020E0502030303020204" pitchFamily="34" charset="0"/>
              </a:rPr>
              <a:t> </a:t>
            </a:r>
            <a:r>
              <a:rPr lang="en-US" sz="1400" dirty="0" err="1">
                <a:latin typeface="Candara Light" panose="020E0502030303020204" pitchFamily="34" charset="0"/>
              </a:rPr>
              <a:t>alunni</a:t>
            </a:r>
            <a:r>
              <a:rPr lang="en-US" sz="1400" dirty="0">
                <a:latin typeface="Candara Light" panose="020E0502030303020204" pitchFamily="34" charset="0"/>
              </a:rPr>
              <a:t> </a:t>
            </a:r>
            <a:r>
              <a:rPr lang="en-US" sz="1400" dirty="0" err="1">
                <a:latin typeface="Candara Light" panose="020E0502030303020204" pitchFamily="34" charset="0"/>
              </a:rPr>
              <a:t>hanno</a:t>
            </a:r>
            <a:r>
              <a:rPr lang="en-US" sz="1400" dirty="0">
                <a:latin typeface="Candara Light" panose="020E0502030303020204" pitchFamily="34" charset="0"/>
              </a:rPr>
              <a:t> </a:t>
            </a:r>
            <a:r>
              <a:rPr lang="en-US" sz="1400" dirty="0" err="1">
                <a:latin typeface="Candara Light" panose="020E0502030303020204" pitchFamily="34" charset="0"/>
              </a:rPr>
              <a:t>dimostrato</a:t>
            </a:r>
            <a:r>
              <a:rPr lang="en-US" sz="1400" dirty="0">
                <a:latin typeface="Candara Light" panose="020E0502030303020204" pitchFamily="34" charset="0"/>
              </a:rPr>
              <a:t> di </a:t>
            </a:r>
            <a:r>
              <a:rPr lang="en-US" sz="1400" dirty="0" err="1">
                <a:latin typeface="Candara Light" panose="020E0502030303020204" pitchFamily="34" charset="0"/>
              </a:rPr>
              <a:t>avere</a:t>
            </a:r>
            <a:r>
              <a:rPr lang="en-US" sz="1400" dirty="0">
                <a:latin typeface="Candara Light" panose="020E0502030303020204" pitchFamily="34" charset="0"/>
              </a:rPr>
              <a:t> </a:t>
            </a:r>
            <a:r>
              <a:rPr lang="en-US" sz="1400" dirty="0" err="1">
                <a:latin typeface="Candara Light" panose="020E0502030303020204" pitchFamily="34" charset="0"/>
              </a:rPr>
              <a:t>qualche</a:t>
            </a:r>
            <a:r>
              <a:rPr lang="en-US" sz="1400" dirty="0">
                <a:latin typeface="Candara Light" panose="020E0502030303020204" pitchFamily="34" charset="0"/>
              </a:rPr>
              <a:t> </a:t>
            </a:r>
            <a:r>
              <a:rPr lang="en-US" sz="1400" dirty="0" err="1">
                <a:latin typeface="Candara Light" panose="020E0502030303020204" pitchFamily="34" charset="0"/>
              </a:rPr>
              <a:t>difficoltà</a:t>
            </a:r>
            <a:r>
              <a:rPr lang="en-US" sz="1400" dirty="0">
                <a:latin typeface="Candara Light" panose="020E0502030303020204" pitchFamily="34" charset="0"/>
              </a:rPr>
              <a:t> a </a:t>
            </a:r>
            <a:r>
              <a:rPr lang="en-US" sz="1400" dirty="0" err="1">
                <a:latin typeface="Candara Light" panose="020E0502030303020204" pitchFamily="34" charset="0"/>
              </a:rPr>
              <a:t>reperire</a:t>
            </a:r>
            <a:r>
              <a:rPr lang="en-US" sz="1400" dirty="0">
                <a:latin typeface="Candara Light" panose="020E0502030303020204" pitchFamily="34" charset="0"/>
              </a:rPr>
              <a:t> </a:t>
            </a:r>
            <a:r>
              <a:rPr lang="en-US" sz="1400" dirty="0" err="1">
                <a:latin typeface="Candara Light" panose="020E0502030303020204" pitchFamily="34" charset="0"/>
              </a:rPr>
              <a:t>autonomamente</a:t>
            </a:r>
            <a:r>
              <a:rPr lang="en-US" sz="1400" dirty="0">
                <a:latin typeface="Candara Light" panose="020E0502030303020204" pitchFamily="34" charset="0"/>
              </a:rPr>
              <a:t> le </a:t>
            </a:r>
            <a:r>
              <a:rPr lang="en-US" sz="1400" dirty="0" err="1">
                <a:latin typeface="Candara Light" panose="020E0502030303020204" pitchFamily="34" charset="0"/>
              </a:rPr>
              <a:t>informazioni</a:t>
            </a:r>
            <a:r>
              <a:rPr lang="en-US" sz="1400" dirty="0">
                <a:latin typeface="Candara Light" panose="020E0502030303020204" pitchFamily="34" charset="0"/>
              </a:rPr>
              <a:t> e, </a:t>
            </a:r>
            <a:r>
              <a:rPr lang="en-US" sz="1400" dirty="0" err="1">
                <a:latin typeface="Candara Light" panose="020E0502030303020204" pitchFamily="34" charset="0"/>
              </a:rPr>
              <a:t>quindi</a:t>
            </a:r>
            <a:r>
              <a:rPr lang="en-US" sz="1400" dirty="0">
                <a:latin typeface="Candara Light" panose="020E0502030303020204" pitchFamily="34" charset="0"/>
              </a:rPr>
              <a:t>, </a:t>
            </a:r>
            <a:r>
              <a:rPr lang="en-US" sz="1400" dirty="0" err="1">
                <a:latin typeface="Candara Light" panose="020E0502030303020204" pitchFamily="34" charset="0"/>
              </a:rPr>
              <a:t>si</a:t>
            </a:r>
            <a:r>
              <a:rPr lang="en-US" sz="1400" dirty="0">
                <a:latin typeface="Candara Light" panose="020E0502030303020204" pitchFamily="34" charset="0"/>
              </a:rPr>
              <a:t> è </a:t>
            </a:r>
            <a:r>
              <a:rPr lang="en-US" sz="1400" dirty="0" err="1">
                <a:latin typeface="Candara Light" panose="020E0502030303020204" pitchFamily="34" charset="0"/>
              </a:rPr>
              <a:t>scelta</a:t>
            </a:r>
            <a:r>
              <a:rPr lang="en-US" sz="1400" dirty="0">
                <a:latin typeface="Candara Light" panose="020E0502030303020204" pitchFamily="34" charset="0"/>
              </a:rPr>
              <a:t> </a:t>
            </a:r>
            <a:r>
              <a:rPr lang="en-US" sz="1400" dirty="0" err="1">
                <a:latin typeface="Candara Light" panose="020E0502030303020204" pitchFamily="34" charset="0"/>
              </a:rPr>
              <a:t>una</a:t>
            </a:r>
            <a:r>
              <a:rPr lang="en-US" sz="1400" dirty="0">
                <a:latin typeface="Candara Light" panose="020E0502030303020204" pitchFamily="34" charset="0"/>
              </a:rPr>
              <a:t> </a:t>
            </a:r>
            <a:r>
              <a:rPr lang="en-US" sz="1400" dirty="0" err="1">
                <a:latin typeface="Candara Light" panose="020E0502030303020204" pitchFamily="34" charset="0"/>
              </a:rPr>
              <a:t>serie</a:t>
            </a:r>
            <a:r>
              <a:rPr lang="en-US" sz="1400" dirty="0">
                <a:latin typeface="Candara Light" panose="020E0502030303020204" pitchFamily="34" charset="0"/>
              </a:rPr>
              <a:t> di </a:t>
            </a:r>
            <a:r>
              <a:rPr lang="en-US" sz="1400" dirty="0" err="1">
                <a:latin typeface="Candara Light" panose="020E0502030303020204" pitchFamily="34" charset="0"/>
              </a:rPr>
              <a:t>strategie</a:t>
            </a:r>
            <a:r>
              <a:rPr lang="en-US" sz="1400" dirty="0">
                <a:latin typeface="Candara Light" panose="020E0502030303020204" pitchFamily="34" charset="0"/>
              </a:rPr>
              <a:t> compensative. </a:t>
            </a:r>
            <a:r>
              <a:rPr lang="en-US" sz="1400" dirty="0" err="1">
                <a:latin typeface="Candara Light" panose="020E0502030303020204" pitchFamily="34" charset="0"/>
              </a:rPr>
              <a:t>Concedere</a:t>
            </a:r>
            <a:r>
              <a:rPr lang="en-US" sz="1400" dirty="0">
                <a:latin typeface="Candara Light" panose="020E0502030303020204" pitchFamily="34" charset="0"/>
              </a:rPr>
              <a:t> tempi di </a:t>
            </a:r>
            <a:r>
              <a:rPr lang="en-US" sz="1400" dirty="0" err="1">
                <a:latin typeface="Candara Light" panose="020E0502030303020204" pitchFamily="34" charset="0"/>
              </a:rPr>
              <a:t>organizzazione</a:t>
            </a:r>
            <a:r>
              <a:rPr lang="en-US" sz="1400" dirty="0">
                <a:latin typeface="Candara Light" panose="020E0502030303020204" pitchFamily="34" charset="0"/>
              </a:rPr>
              <a:t> </a:t>
            </a:r>
            <a:r>
              <a:rPr lang="en-US" sz="1400" dirty="0" err="1">
                <a:latin typeface="Candara Light" panose="020E0502030303020204" pitchFamily="34" charset="0"/>
              </a:rPr>
              <a:t>più</a:t>
            </a:r>
            <a:r>
              <a:rPr lang="en-US" sz="1400" dirty="0">
                <a:latin typeface="Candara Light" panose="020E0502030303020204" pitchFamily="34" charset="0"/>
              </a:rPr>
              <a:t> </a:t>
            </a:r>
            <a:r>
              <a:rPr lang="en-US" sz="1400" dirty="0" err="1">
                <a:latin typeface="Candara Light" panose="020E0502030303020204" pitchFamily="34" charset="0"/>
              </a:rPr>
              <a:t>lunghi</a:t>
            </a:r>
            <a:r>
              <a:rPr lang="en-US" sz="1400" dirty="0">
                <a:latin typeface="Candara Light" panose="020E0502030303020204" pitchFamily="34" charset="0"/>
              </a:rPr>
              <a:t>; </a:t>
            </a:r>
            <a:r>
              <a:rPr lang="en-US" sz="1400" dirty="0" err="1">
                <a:latin typeface="Candara Light" panose="020E0502030303020204" pitchFamily="34" charset="0"/>
              </a:rPr>
              <a:t>formare</a:t>
            </a:r>
            <a:r>
              <a:rPr lang="en-US" sz="1400" dirty="0">
                <a:latin typeface="Candara Light" panose="020E0502030303020204" pitchFamily="34" charset="0"/>
              </a:rPr>
              <a:t> </a:t>
            </a:r>
            <a:r>
              <a:rPr lang="en-US" sz="1400" dirty="0" err="1">
                <a:latin typeface="Candara Light" panose="020E0502030303020204" pitchFamily="34" charset="0"/>
              </a:rPr>
              <a:t>gruppi</a:t>
            </a:r>
            <a:r>
              <a:rPr lang="en-US" sz="1400" dirty="0">
                <a:latin typeface="Candara Light" panose="020E0502030303020204" pitchFamily="34" charset="0"/>
              </a:rPr>
              <a:t> </a:t>
            </a:r>
            <a:r>
              <a:rPr lang="en-US" sz="1400" dirty="0" err="1">
                <a:latin typeface="Candara Light" panose="020E0502030303020204" pitchFamily="34" charset="0"/>
              </a:rPr>
              <a:t>misti</a:t>
            </a:r>
            <a:r>
              <a:rPr lang="en-US" sz="1400" dirty="0">
                <a:latin typeface="Candara Light" panose="020E0502030303020204" pitchFamily="34" charset="0"/>
              </a:rPr>
              <a:t> per </a:t>
            </a:r>
            <a:r>
              <a:rPr lang="en-US" sz="1400" dirty="0" err="1">
                <a:latin typeface="Candara Light" panose="020E0502030303020204" pitchFamily="34" charset="0"/>
              </a:rPr>
              <a:t>abilità</a:t>
            </a:r>
            <a:r>
              <a:rPr lang="en-US" sz="1400" dirty="0">
                <a:latin typeface="Candara Light" panose="020E0502030303020204" pitchFamily="34" charset="0"/>
              </a:rPr>
              <a:t> (in </a:t>
            </a:r>
            <a:r>
              <a:rPr lang="en-US" sz="1400" dirty="0" err="1">
                <a:latin typeface="Candara Light" panose="020E0502030303020204" pitchFamily="34" charset="0"/>
              </a:rPr>
              <a:t>modo</a:t>
            </a:r>
            <a:r>
              <a:rPr lang="en-US" sz="1400" dirty="0">
                <a:latin typeface="Candara Light" panose="020E0502030303020204" pitchFamily="34" charset="0"/>
              </a:rPr>
              <a:t> </a:t>
            </a:r>
            <a:r>
              <a:rPr lang="en-US" sz="1400" dirty="0" err="1">
                <a:latin typeface="Candara Light" panose="020E0502030303020204" pitchFamily="34" charset="0"/>
              </a:rPr>
              <a:t>che</a:t>
            </a:r>
            <a:r>
              <a:rPr lang="en-US" sz="1400" dirty="0">
                <a:latin typeface="Candara Light" panose="020E0502030303020204" pitchFamily="34" charset="0"/>
              </a:rPr>
              <a:t> </a:t>
            </a:r>
            <a:r>
              <a:rPr lang="en-US" sz="1400" dirty="0" err="1">
                <a:latin typeface="Candara Light" panose="020E0502030303020204" pitchFamily="34" charset="0"/>
              </a:rPr>
              <a:t>i</a:t>
            </a:r>
            <a:r>
              <a:rPr lang="en-US" sz="1400" dirty="0">
                <a:latin typeface="Candara Light" panose="020E0502030303020204" pitchFamily="34" charset="0"/>
              </a:rPr>
              <a:t> </a:t>
            </a:r>
            <a:r>
              <a:rPr lang="en-US" sz="1400" dirty="0" err="1">
                <a:latin typeface="Candara Light" panose="020E0502030303020204" pitchFamily="34" charset="0"/>
              </a:rPr>
              <a:t>più</a:t>
            </a:r>
            <a:r>
              <a:rPr lang="en-US" sz="1400" dirty="0">
                <a:latin typeface="Candara Light" panose="020E0502030303020204" pitchFamily="34" charset="0"/>
              </a:rPr>
              <a:t> </a:t>
            </a:r>
            <a:r>
              <a:rPr lang="en-US" sz="1400" dirty="0" err="1">
                <a:latin typeface="Candara Light" panose="020E0502030303020204" pitchFamily="34" charset="0"/>
              </a:rPr>
              <a:t>esperti</a:t>
            </a:r>
            <a:r>
              <a:rPr lang="en-US" sz="1400" dirty="0">
                <a:latin typeface="Candara Light" panose="020E0502030303020204" pitchFamily="34" charset="0"/>
              </a:rPr>
              <a:t> </a:t>
            </a:r>
            <a:r>
              <a:rPr lang="en-US" sz="1400" dirty="0" err="1">
                <a:latin typeface="Candara Light" panose="020E0502030303020204" pitchFamily="34" charset="0"/>
              </a:rPr>
              <a:t>facciano</a:t>
            </a:r>
            <a:r>
              <a:rPr lang="en-US" sz="1400" dirty="0">
                <a:latin typeface="Candara Light" panose="020E0502030303020204" pitchFamily="34" charset="0"/>
              </a:rPr>
              <a:t> da tutor a </a:t>
            </a:r>
            <a:r>
              <a:rPr lang="en-US" sz="1400" dirty="0" err="1">
                <a:latin typeface="Candara Light" panose="020E0502030303020204" pitchFamily="34" charset="0"/>
              </a:rPr>
              <a:t>quelli</a:t>
            </a:r>
            <a:r>
              <a:rPr lang="en-US" sz="1400" dirty="0">
                <a:latin typeface="Candara Light" panose="020E0502030303020204" pitchFamily="34" charset="0"/>
              </a:rPr>
              <a:t> </a:t>
            </a:r>
            <a:r>
              <a:rPr lang="en-US" sz="1400" dirty="0" err="1">
                <a:latin typeface="Candara Light" panose="020E0502030303020204" pitchFamily="34" charset="0"/>
              </a:rPr>
              <a:t>meno</a:t>
            </a:r>
            <a:r>
              <a:rPr lang="en-US" sz="1400" dirty="0">
                <a:latin typeface="Candara Light" panose="020E0502030303020204" pitchFamily="34" charset="0"/>
              </a:rPr>
              <a:t> </a:t>
            </a:r>
            <a:r>
              <a:rPr lang="en-US" sz="1400" dirty="0" err="1">
                <a:latin typeface="Candara Light" panose="020E0502030303020204" pitchFamily="34" charset="0"/>
              </a:rPr>
              <a:t>abili</a:t>
            </a:r>
            <a:r>
              <a:rPr lang="en-US" sz="1400" dirty="0">
                <a:latin typeface="Candara Light" panose="020E0502030303020204" pitchFamily="34" charset="0"/>
              </a:rPr>
              <a:t>); </a:t>
            </a:r>
            <a:r>
              <a:rPr lang="en-US" sz="1400" dirty="0" err="1">
                <a:latin typeface="Candara Light" panose="020E0502030303020204" pitchFamily="34" charset="0"/>
              </a:rPr>
              <a:t>fornire</a:t>
            </a:r>
            <a:r>
              <a:rPr lang="en-US" sz="1400" dirty="0">
                <a:latin typeface="Candara Light" panose="020E0502030303020204" pitchFamily="34" charset="0"/>
              </a:rPr>
              <a:t> un </a:t>
            </a:r>
            <a:r>
              <a:rPr lang="en-US" sz="1400" dirty="0" err="1">
                <a:latin typeface="Candara Light" panose="020E0502030303020204" pitchFamily="34" charset="0"/>
              </a:rPr>
              <a:t>percorso</a:t>
            </a:r>
            <a:r>
              <a:rPr lang="en-US" sz="1400" dirty="0">
                <a:latin typeface="Candara Light" panose="020E0502030303020204" pitchFamily="34" charset="0"/>
              </a:rPr>
              <a:t> </a:t>
            </a:r>
            <a:r>
              <a:rPr lang="en-US" sz="1400" dirty="0" err="1">
                <a:latin typeface="Candara Light" panose="020E0502030303020204" pitchFamily="34" charset="0"/>
              </a:rPr>
              <a:t>guidato</a:t>
            </a:r>
            <a:r>
              <a:rPr lang="en-US" sz="1400" dirty="0">
                <a:latin typeface="Candara Light" panose="020E0502030303020204" pitchFamily="34" charset="0"/>
              </a:rPr>
              <a:t> per  </a:t>
            </a:r>
            <a:r>
              <a:rPr lang="en-US" sz="1400" dirty="0" err="1">
                <a:latin typeface="Candara Light" panose="020E0502030303020204" pitchFamily="34" charset="0"/>
              </a:rPr>
              <a:t>rintracciare</a:t>
            </a:r>
            <a:r>
              <a:rPr lang="en-US" sz="1400" dirty="0">
                <a:latin typeface="Candara Light" panose="020E0502030303020204" pitchFamily="34" charset="0"/>
              </a:rPr>
              <a:t> </a:t>
            </a:r>
            <a:r>
              <a:rPr lang="en-US" sz="1400" dirty="0" err="1">
                <a:latin typeface="Candara Light" panose="020E0502030303020204" pitchFamily="34" charset="0"/>
              </a:rPr>
              <a:t>sul</a:t>
            </a:r>
            <a:r>
              <a:rPr lang="en-US" sz="1400" dirty="0">
                <a:latin typeface="Candara Light" panose="020E0502030303020204" pitchFamily="34" charset="0"/>
              </a:rPr>
              <a:t> web </a:t>
            </a:r>
            <a:r>
              <a:rPr lang="en-US" sz="1400" dirty="0" err="1">
                <a:latin typeface="Candara Light" panose="020E0502030303020204" pitchFamily="34" charset="0"/>
              </a:rPr>
              <a:t>i</a:t>
            </a:r>
            <a:r>
              <a:rPr lang="en-US" sz="1400" dirty="0">
                <a:latin typeface="Candara Light" panose="020E0502030303020204" pitchFamily="34" charset="0"/>
              </a:rPr>
              <a:t> </a:t>
            </a:r>
            <a:r>
              <a:rPr lang="en-US" sz="1400" dirty="0" err="1">
                <a:latin typeface="Candara Light" panose="020E0502030303020204" pitchFamily="34" charset="0"/>
              </a:rPr>
              <a:t>siti</a:t>
            </a:r>
            <a:r>
              <a:rPr lang="en-US" sz="1400" dirty="0">
                <a:latin typeface="Candara Light" panose="020E0502030303020204" pitchFamily="34" charset="0"/>
              </a:rPr>
              <a:t> dove </a:t>
            </a:r>
            <a:r>
              <a:rPr lang="en-US" sz="1400" dirty="0" err="1">
                <a:latin typeface="Candara Light" panose="020E0502030303020204" pitchFamily="34" charset="0"/>
              </a:rPr>
              <a:t>reperire</a:t>
            </a:r>
            <a:r>
              <a:rPr lang="en-US" sz="1400" dirty="0">
                <a:latin typeface="Candara Light" panose="020E0502030303020204" pitchFamily="34" charset="0"/>
              </a:rPr>
              <a:t> </a:t>
            </a:r>
            <a:r>
              <a:rPr lang="en-US" sz="1400" dirty="0" err="1">
                <a:latin typeface="Candara Light" panose="020E0502030303020204" pitchFamily="34" charset="0"/>
              </a:rPr>
              <a:t>il</a:t>
            </a:r>
            <a:r>
              <a:rPr lang="en-US" sz="1400" dirty="0">
                <a:latin typeface="Candara Light" panose="020E0502030303020204" pitchFamily="34" charset="0"/>
              </a:rPr>
              <a:t> </a:t>
            </a:r>
            <a:r>
              <a:rPr lang="en-US" sz="1400" dirty="0" err="1">
                <a:latin typeface="Candara Light" panose="020E0502030303020204" pitchFamily="34" charset="0"/>
              </a:rPr>
              <a:t>materiale</a:t>
            </a:r>
            <a:r>
              <a:rPr lang="en-US" sz="1400" dirty="0">
                <a:latin typeface="Candara Light" panose="020E0502030303020204" pitchFamily="34" charset="0"/>
              </a:rPr>
              <a:t> </a:t>
            </a:r>
            <a:r>
              <a:rPr lang="en-US" sz="1400" dirty="0" err="1">
                <a:latin typeface="Candara Light" panose="020E0502030303020204" pitchFamily="34" charset="0"/>
              </a:rPr>
              <a:t>informativo</a:t>
            </a:r>
            <a:r>
              <a:rPr lang="en-US" sz="1400" dirty="0">
                <a:latin typeface="Candara Light" panose="020E0502030303020204" pitchFamily="34" charset="0"/>
              </a:rPr>
              <a:t> (in </a:t>
            </a:r>
            <a:r>
              <a:rPr lang="en-US" sz="1400" dirty="0" err="1">
                <a:latin typeface="Candara Light" panose="020E0502030303020204" pitchFamily="34" charset="0"/>
              </a:rPr>
              <a:t>modalità</a:t>
            </a:r>
            <a:r>
              <a:rPr lang="en-US" sz="1400" dirty="0">
                <a:latin typeface="Candara Light" panose="020E0502030303020204" pitchFamily="34" charset="0"/>
              </a:rPr>
              <a:t> WEB QUEST); </a:t>
            </a:r>
            <a:r>
              <a:rPr lang="en-US" sz="1400" dirty="0" err="1">
                <a:latin typeface="Candara Light" panose="020E0502030303020204" pitchFamily="34" charset="0"/>
              </a:rPr>
              <a:t>preparare</a:t>
            </a:r>
            <a:r>
              <a:rPr lang="en-US" sz="1400" dirty="0">
                <a:latin typeface="Candara Light" panose="020E0502030303020204" pitchFamily="34" charset="0"/>
              </a:rPr>
              <a:t> </a:t>
            </a:r>
            <a:r>
              <a:rPr lang="en-US" sz="1400" dirty="0" err="1">
                <a:latin typeface="Candara Light" panose="020E0502030303020204" pitchFamily="34" charset="0"/>
              </a:rPr>
              <a:t>materiale</a:t>
            </a:r>
            <a:r>
              <a:rPr lang="en-US" sz="1400" dirty="0">
                <a:latin typeface="Candara Light" panose="020E0502030303020204" pitchFamily="34" charset="0"/>
              </a:rPr>
              <a:t> </a:t>
            </a:r>
            <a:r>
              <a:rPr lang="en-US" sz="1400" dirty="0" err="1">
                <a:latin typeface="Candara Light" panose="020E0502030303020204" pitchFamily="34" charset="0"/>
              </a:rPr>
              <a:t>esemplificativo</a:t>
            </a:r>
            <a:r>
              <a:rPr lang="en-US" sz="1400" dirty="0">
                <a:latin typeface="Candara Light" panose="020E0502030303020204" pitchFamily="34" charset="0"/>
              </a:rPr>
              <a:t> </a:t>
            </a:r>
            <a:r>
              <a:rPr lang="en-US" sz="1400" dirty="0" err="1">
                <a:latin typeface="Candara Light" panose="020E0502030303020204" pitchFamily="34" charset="0"/>
              </a:rPr>
              <a:t>agli</a:t>
            </a:r>
            <a:r>
              <a:rPr lang="en-US" sz="1400" dirty="0">
                <a:latin typeface="Candara Light" panose="020E0502030303020204" pitchFamily="34" charset="0"/>
              </a:rPr>
              <a:t> </a:t>
            </a:r>
            <a:r>
              <a:rPr lang="en-US" sz="1400" dirty="0" err="1">
                <a:latin typeface="Candara Light" panose="020E0502030303020204" pitchFamily="34" charset="0"/>
              </a:rPr>
              <a:t>allievi</a:t>
            </a:r>
            <a:r>
              <a:rPr lang="en-US" sz="1400" dirty="0">
                <a:latin typeface="Candara Light" panose="020E0502030303020204" pitchFamily="34" charset="0"/>
              </a:rPr>
              <a:t> </a:t>
            </a:r>
            <a:r>
              <a:rPr lang="en-US" sz="1400" dirty="0" err="1">
                <a:latin typeface="Candara Light" panose="020E0502030303020204" pitchFamily="34" charset="0"/>
              </a:rPr>
              <a:t>meno</a:t>
            </a:r>
            <a:r>
              <a:rPr lang="en-US" sz="1400" dirty="0">
                <a:latin typeface="Candara Light" panose="020E0502030303020204" pitchFamily="34" charset="0"/>
              </a:rPr>
              <a:t> </a:t>
            </a:r>
            <a:r>
              <a:rPr lang="en-US" sz="1400" dirty="0" err="1">
                <a:latin typeface="Candara Light" panose="020E0502030303020204" pitchFamily="34" charset="0"/>
              </a:rPr>
              <a:t>autonomi</a:t>
            </a:r>
            <a:r>
              <a:rPr lang="en-US" sz="1400" dirty="0">
                <a:latin typeface="Candara Light" panose="020E0502030303020204" pitchFamily="34" charset="0"/>
              </a:rPr>
              <a:t> (con </a:t>
            </a:r>
            <a:r>
              <a:rPr lang="en-US" sz="1400" dirty="0" err="1">
                <a:latin typeface="Candara Light" panose="020E0502030303020204" pitchFamily="34" charset="0"/>
              </a:rPr>
              <a:t>associazione</a:t>
            </a:r>
            <a:r>
              <a:rPr lang="en-US" sz="1400" dirty="0">
                <a:latin typeface="Candara Light" panose="020E0502030303020204" pitchFamily="34" charset="0"/>
              </a:rPr>
              <a:t> di </a:t>
            </a:r>
            <a:r>
              <a:rPr lang="en-US" sz="1400" dirty="0" err="1">
                <a:latin typeface="Candara Light" panose="020E0502030303020204" pitchFamily="34" charset="0"/>
              </a:rPr>
              <a:t>immagini</a:t>
            </a:r>
            <a:r>
              <a:rPr lang="en-US" sz="1400" dirty="0">
                <a:latin typeface="Candara Light" panose="020E0502030303020204" pitchFamily="34" charset="0"/>
              </a:rPr>
              <a:t>/parole per </a:t>
            </a:r>
            <a:r>
              <a:rPr lang="en-US" sz="1400" dirty="0" err="1">
                <a:latin typeface="Candara Light" panose="020E0502030303020204" pitchFamily="34" charset="0"/>
              </a:rPr>
              <a:t>individuare</a:t>
            </a:r>
            <a:r>
              <a:rPr lang="en-US" sz="1400" dirty="0">
                <a:latin typeface="Candara Light" panose="020E0502030303020204" pitchFamily="34" charset="0"/>
              </a:rPr>
              <a:t> </a:t>
            </a:r>
            <a:r>
              <a:rPr lang="en-US" sz="1400" dirty="0" err="1">
                <a:latin typeface="Candara Light" panose="020E0502030303020204" pitchFamily="34" charset="0"/>
              </a:rPr>
              <a:t>più</a:t>
            </a:r>
            <a:r>
              <a:rPr lang="en-US" sz="1400" dirty="0">
                <a:latin typeface="Candara Light" panose="020E0502030303020204" pitchFamily="34" charset="0"/>
              </a:rPr>
              <a:t> </a:t>
            </a:r>
            <a:r>
              <a:rPr lang="en-US" sz="1400" dirty="0" err="1">
                <a:latin typeface="Candara Light" panose="020E0502030303020204" pitchFamily="34" charset="0"/>
              </a:rPr>
              <a:t>rapidamente</a:t>
            </a:r>
            <a:r>
              <a:rPr lang="en-US" sz="1400" dirty="0">
                <a:latin typeface="Candara Light" panose="020E0502030303020204" pitchFamily="34" charset="0"/>
              </a:rPr>
              <a:t> le </a:t>
            </a:r>
            <a:r>
              <a:rPr lang="en-US" sz="1400" dirty="0" err="1">
                <a:latin typeface="Candara Light" panose="020E0502030303020204" pitchFamily="34" charset="0"/>
              </a:rPr>
              <a:t>informazioni</a:t>
            </a:r>
            <a:r>
              <a:rPr lang="en-US" sz="1400" dirty="0">
                <a:latin typeface="Candara Light" panose="020E0502030303020204" pitchFamily="34" charset="0"/>
              </a:rPr>
              <a:t>).</a:t>
            </a:r>
            <a:endParaRPr lang="en-US" sz="1400" dirty="0">
              <a:latin typeface="Candara Light" panose="020E0502030303020204" pitchFamily="34" charset="0"/>
              <a:sym typeface="Wingdings"/>
            </a:endParaRPr>
          </a:p>
          <a:p>
            <a:pPr lvl="3" algn="just"/>
            <a:r>
              <a:rPr lang="en-US" dirty="0" err="1">
                <a:latin typeface="Candara Light" panose="020E0502030303020204" pitchFamily="34" charset="0"/>
                <a:sym typeface="Wingdings"/>
              </a:rPr>
              <a:t>Verifica</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degli</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apprendimenti</a:t>
            </a:r>
            <a:r>
              <a:rPr lang="en-US" dirty="0">
                <a:latin typeface="Candara Light" panose="020E0502030303020204" pitchFamily="34" charset="0"/>
                <a:sym typeface="Wingdings"/>
              </a:rPr>
              <a:t>  ITALIANO/SCIENZE: </a:t>
            </a:r>
            <a:r>
              <a:rPr lang="en-US" dirty="0" err="1">
                <a:latin typeface="Candara Light" panose="020E0502030303020204" pitchFamily="34" charset="0"/>
                <a:sym typeface="Wingdings"/>
              </a:rPr>
              <a:t>Scheda</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informativa</a:t>
            </a:r>
            <a:r>
              <a:rPr lang="en-US" dirty="0">
                <a:latin typeface="Candara Light" panose="020E0502030303020204" pitchFamily="34" charset="0"/>
                <a:sym typeface="Wingdings"/>
              </a:rPr>
              <a:t> con </a:t>
            </a:r>
            <a:r>
              <a:rPr lang="en-US" dirty="0" err="1">
                <a:latin typeface="Candara Light" panose="020E0502030303020204" pitchFamily="34" charset="0"/>
                <a:sym typeface="Wingdings"/>
              </a:rPr>
              <a:t>spunti</a:t>
            </a:r>
            <a:r>
              <a:rPr lang="en-US" dirty="0">
                <a:latin typeface="Candara Light" panose="020E0502030303020204" pitchFamily="34" charset="0"/>
                <a:sym typeface="Wingdings"/>
              </a:rPr>
              <a:t> di </a:t>
            </a:r>
            <a:r>
              <a:rPr lang="en-US" dirty="0" err="1">
                <a:latin typeface="Candara Light" panose="020E0502030303020204" pitchFamily="34" charset="0"/>
                <a:sym typeface="Wingdings"/>
              </a:rPr>
              <a:t>riflessione</a:t>
            </a:r>
            <a:r>
              <a:rPr lang="en-US" dirty="0">
                <a:latin typeface="Candara Light" panose="020E0502030303020204" pitchFamily="34" charset="0"/>
                <a:sym typeface="Wingdings"/>
              </a:rPr>
              <a:t> e </a:t>
            </a:r>
            <a:r>
              <a:rPr lang="en-US" dirty="0" err="1">
                <a:latin typeface="Candara Light" panose="020E0502030303020204" pitchFamily="34" charset="0"/>
                <a:sym typeface="Wingdings"/>
              </a:rPr>
              <a:t>domande</a:t>
            </a:r>
            <a:r>
              <a:rPr lang="en-US" dirty="0">
                <a:latin typeface="Candara Light" panose="020E0502030303020204" pitchFamily="34" charset="0"/>
                <a:sym typeface="Wingdings"/>
              </a:rPr>
              <a:t> a </a:t>
            </a:r>
            <a:r>
              <a:rPr lang="en-US" dirty="0" err="1">
                <a:latin typeface="Candara Light" panose="020E0502030303020204" pitchFamily="34" charset="0"/>
                <a:sym typeface="Wingdings"/>
              </a:rPr>
              <a:t>risposta</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multipla</a:t>
            </a:r>
            <a:r>
              <a:rPr lang="en-US" dirty="0">
                <a:latin typeface="Candara Light" panose="020E0502030303020204" pitchFamily="34" charset="0"/>
                <a:sym typeface="Wingdings"/>
              </a:rPr>
              <a:t>.</a:t>
            </a:r>
            <a:r>
              <a:rPr lang="it-IT" altLang="it-IT" dirty="0">
                <a:latin typeface="Candara Light" panose="020E0502030303020204" pitchFamily="34" charset="0"/>
              </a:rPr>
              <a:t>Rielaborazione del filmato e dei testi proposti con parafrasi. riassunto, trasposizione in dialogo delle informazioni, completamento. MATEMATICA: raccolta dati e redazione di una statistica. ARTE E IMMAGINE: creazione di un’opera rappresentativa del messaggio di sostenibilità.</a:t>
            </a:r>
          </a:p>
          <a:p>
            <a:pPr lvl="3" algn="just"/>
            <a:r>
              <a:rPr lang="en-US" dirty="0" err="1">
                <a:latin typeface="Candara Light" panose="020E0502030303020204" pitchFamily="34" charset="0"/>
                <a:sym typeface="Wingdings"/>
              </a:rPr>
              <a:t>Valutazione</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delle</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competenze</a:t>
            </a:r>
            <a:r>
              <a:rPr lang="en-US" dirty="0">
                <a:latin typeface="Candara Light" panose="020E0502030303020204" pitchFamily="34" charset="0"/>
                <a:sym typeface="Wingdings"/>
              </a:rPr>
              <a:t>  D</a:t>
            </a:r>
            <a:r>
              <a:rPr lang="it-IT" altLang="it-IT" dirty="0" err="1">
                <a:latin typeface="Candara Light" panose="020E0502030303020204" pitchFamily="34" charset="0"/>
              </a:rPr>
              <a:t>iario</a:t>
            </a:r>
            <a:r>
              <a:rPr lang="it-IT" altLang="it-IT" dirty="0">
                <a:latin typeface="Candara Light" panose="020E0502030303020204" pitchFamily="34" charset="0"/>
              </a:rPr>
              <a:t> di bordo dell’esperienza anche utilizzando programmi di videoscrittura. Socializzazione / C</a:t>
            </a:r>
            <a:r>
              <a:rPr lang="en-US" dirty="0" err="1">
                <a:latin typeface="Candara Light" panose="020E0502030303020204" pitchFamily="34" charset="0"/>
                <a:sym typeface="Wingdings"/>
              </a:rPr>
              <a:t>ompito</a:t>
            </a:r>
            <a:r>
              <a:rPr lang="en-US" dirty="0">
                <a:latin typeface="Candara Light" panose="020E0502030303020204" pitchFamily="34" charset="0"/>
                <a:sym typeface="Wingdings"/>
              </a:rPr>
              <a:t> di </a:t>
            </a:r>
            <a:r>
              <a:rPr lang="en-US" dirty="0" err="1">
                <a:latin typeface="Candara Light" panose="020E0502030303020204" pitchFamily="34" charset="0"/>
                <a:sym typeface="Wingdings"/>
              </a:rPr>
              <a:t>realtà</a:t>
            </a:r>
            <a:r>
              <a:rPr lang="en-US" dirty="0">
                <a:latin typeface="Candara Light" panose="020E0502030303020204" pitchFamily="34" charset="0"/>
                <a:sym typeface="Wingdings"/>
              </a:rPr>
              <a:t> (</a:t>
            </a:r>
            <a:r>
              <a:rPr lang="it-IT" altLang="it-IT" dirty="0">
                <a:latin typeface="Candara Light" panose="020E0502030303020204" pitchFamily="34" charset="0"/>
              </a:rPr>
              <a:t>Creazione di un elaborato che esprima le posizioni dei vari gruppi riguardo all’argomento)</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accompagnato</a:t>
            </a:r>
            <a:r>
              <a:rPr lang="en-US" dirty="0">
                <a:latin typeface="Candara Light" panose="020E0502030303020204" pitchFamily="34" charset="0"/>
                <a:sym typeface="Wingdings"/>
              </a:rPr>
              <a:t> da  </a:t>
            </a:r>
            <a:r>
              <a:rPr lang="en-US" dirty="0" err="1">
                <a:latin typeface="Candara Light" panose="020E0502030303020204" pitchFamily="34" charset="0"/>
                <a:sym typeface="Wingdings"/>
              </a:rPr>
              <a:t>osservazioni</a:t>
            </a:r>
            <a:r>
              <a:rPr lang="en-US" dirty="0">
                <a:latin typeface="Candara Light" panose="020E0502030303020204" pitchFamily="34" charset="0"/>
                <a:sym typeface="Wingdings"/>
              </a:rPr>
              <a:t> </a:t>
            </a:r>
            <a:r>
              <a:rPr lang="en-US" dirty="0" err="1">
                <a:latin typeface="Candara Light" panose="020E0502030303020204" pitchFamily="34" charset="0"/>
                <a:sym typeface="Wingdings"/>
              </a:rPr>
              <a:t>sistematiche</a:t>
            </a:r>
            <a:r>
              <a:rPr lang="en-US" dirty="0">
                <a:latin typeface="Candara Light" panose="020E0502030303020204" pitchFamily="34" charset="0"/>
                <a:sym typeface="Wingdings"/>
              </a:rPr>
              <a:t> e </a:t>
            </a:r>
            <a:r>
              <a:rPr lang="en-US" dirty="0" err="1">
                <a:latin typeface="Candara Light" panose="020E0502030303020204" pitchFamily="34" charset="0"/>
                <a:sym typeface="Wingdings"/>
              </a:rPr>
              <a:t>autobiografia</a:t>
            </a:r>
            <a:r>
              <a:rPr lang="en-US" dirty="0">
                <a:latin typeface="Candara Light" panose="020E0502030303020204" pitchFamily="34" charset="0"/>
                <a:sym typeface="Wingdings"/>
              </a:rPr>
              <a:t> cognitive.</a:t>
            </a:r>
            <a:endParaRPr lang="en-US" dirty="0">
              <a:latin typeface="Candara Light" panose="020E0502030303020204" pitchFamily="34" charset="0"/>
            </a:endParaRPr>
          </a:p>
        </p:txBody>
      </p:sp>
    </p:spTree>
    <p:extLst>
      <p:ext uri="{BB962C8B-B14F-4D97-AF65-F5344CB8AC3E}">
        <p14:creationId xmlns:p14="http://schemas.microsoft.com/office/powerpoint/2010/main" val="62526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OSS: </a:t>
            </a:r>
            <a:r>
              <a:rPr lang="it-IT" sz="2400" b="1" dirty="0"/>
              <a:t>Obiettivi di apprendimento per lo Sviluppo Sostenibile</a:t>
            </a:r>
          </a:p>
        </p:txBody>
      </p:sp>
      <p:sp>
        <p:nvSpPr>
          <p:cNvPr id="3" name="Segnaposto contenuto 2"/>
          <p:cNvSpPr>
            <a:spLocks noGrp="1"/>
          </p:cNvSpPr>
          <p:nvPr>
            <p:ph idx="1"/>
          </p:nvPr>
        </p:nvSpPr>
        <p:spPr>
          <a:xfrm>
            <a:off x="1104293" y="1152983"/>
            <a:ext cx="10547776" cy="4195481"/>
          </a:xfrm>
        </p:spPr>
        <p:txBody>
          <a:bodyPr>
            <a:noAutofit/>
          </a:bodyPr>
          <a:lstStyle/>
          <a:p>
            <a:r>
              <a:rPr lang="it-IT" sz="1400" b="1" dirty="0"/>
              <a:t>Competenza di pensiero sistemico: </a:t>
            </a:r>
            <a:r>
              <a:rPr lang="it-IT" sz="1400" dirty="0"/>
              <a:t>la capacità di riconoscere e capire le relazioni; di analizzare sistemi complessi; di pensare a come i sistemi siano incorporati entro domini differenti e scale diverse e di gestire l’incertezza.</a:t>
            </a:r>
          </a:p>
          <a:p>
            <a:r>
              <a:rPr lang="it-IT" sz="1400" b="1" dirty="0"/>
              <a:t>Competenza di previsione: </a:t>
            </a:r>
            <a:r>
              <a:rPr lang="it-IT" sz="1400" dirty="0"/>
              <a:t>capacità di comprendere e valutare molteplici futuri - possibili, probabili e desiderabili; di creare le proprie visioni per il futuro; di applicare il principio di precauzione; di determinare le conseguenze delle azioni e di gestire i rischi e i cambiamenti.</a:t>
            </a:r>
          </a:p>
          <a:p>
            <a:r>
              <a:rPr lang="it-IT" sz="1400" b="1" dirty="0"/>
              <a:t>Competenza normativa: </a:t>
            </a:r>
            <a:r>
              <a:rPr lang="it-IT" sz="1400" dirty="0"/>
              <a:t>capacità di capire e riflettere sulle norme e i valori che risiedono dietro le azioni di ognuno; e di negoziare i valori, i principi, gli obiettivi e i target della sostenibilità, in un contesto di conflitti d’interesse e compromessi, conoscenza incerta e contraddizioni.</a:t>
            </a:r>
          </a:p>
          <a:p>
            <a:r>
              <a:rPr lang="it-IT" sz="1400" b="1" dirty="0"/>
              <a:t>Competenza strategica: </a:t>
            </a:r>
            <a:r>
              <a:rPr lang="it-IT" sz="1400" dirty="0"/>
              <a:t>capacità di sviluppare e implementare collettivamente azioni innovative che promuovano la sostenibilità a livello locale e oltre.</a:t>
            </a:r>
          </a:p>
          <a:p>
            <a:r>
              <a:rPr lang="it-IT" sz="1400" b="1" dirty="0"/>
              <a:t>Competenza collaborativa: </a:t>
            </a:r>
            <a:r>
              <a:rPr lang="it-IT" sz="1400" dirty="0"/>
              <a:t>capacità di imparare dagli altri; di capire e rispettare i bisogni, le prospettive e le azioni degli altri (empatia); di </a:t>
            </a:r>
            <a:r>
              <a:rPr lang="it-IT" sz="1400" dirty="0">
                <a:latin typeface="Candara" panose="020E0502030303020204" pitchFamily="34" charset="0"/>
              </a:rPr>
              <a:t>comprendere</a:t>
            </a:r>
            <a:r>
              <a:rPr lang="it-IT" sz="1400" dirty="0"/>
              <a:t>, relazionarsi con ed essere sensibili agli altri (leadership empatica); di gestire i conflitti in un gruppo; e di facilitare un approccio collaborativo e partecipato alla risoluzione di problemi.</a:t>
            </a:r>
          </a:p>
          <a:p>
            <a:r>
              <a:rPr lang="it-IT" sz="1400" b="1" dirty="0"/>
              <a:t>Competenza di pensiero critico: </a:t>
            </a:r>
            <a:r>
              <a:rPr lang="it-IT" sz="1400" dirty="0"/>
              <a:t>capacità di mettere in dubbio le norme, le pratiche e le opinioni; di riflettere sui propri valori e le proprie percezioni e azioni; e di prendere posizione sul tema della sostenibilità. Competenza di auto-consapevolezza: l’abilità di riflettere sul proprio ruolo nella comunità locale e nella società (globale); di valutare incessantemente e motivare ulteriormente le proprie azioni e di gestire i propri sentimenti e desideri.</a:t>
            </a:r>
          </a:p>
          <a:p>
            <a:r>
              <a:rPr lang="it-IT" sz="1400" b="1" dirty="0"/>
              <a:t>Competenza di </a:t>
            </a:r>
            <a:r>
              <a:rPr lang="it-IT" sz="1400" b="1" dirty="0" err="1"/>
              <a:t>problem-solving</a:t>
            </a:r>
            <a:r>
              <a:rPr lang="it-IT" sz="1400" b="1" dirty="0"/>
              <a:t> integrato: </a:t>
            </a:r>
            <a:r>
              <a:rPr lang="it-IT" sz="1400" dirty="0"/>
              <a:t>capacità fondamentale di applicare diversi quadri di </a:t>
            </a:r>
            <a:r>
              <a:rPr lang="it-IT" sz="1400" dirty="0" err="1"/>
              <a:t>problem-solving</a:t>
            </a:r>
            <a:r>
              <a:rPr lang="it-IT" sz="1400" dirty="0"/>
              <a:t> a problemi complessi di sostenibilità e di sviluppare opzioni risolutive valide, inclusive ed eque che promuovano lo sviluppo sostenibile, integrando le competenze sopra menzionate.</a:t>
            </a:r>
          </a:p>
        </p:txBody>
      </p:sp>
    </p:spTree>
    <p:extLst>
      <p:ext uri="{BB962C8B-B14F-4D97-AF65-F5344CB8AC3E}">
        <p14:creationId xmlns:p14="http://schemas.microsoft.com/office/powerpoint/2010/main" val="73672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885310417"/>
              </p:ext>
            </p:extLst>
          </p:nvPr>
        </p:nvGraphicFramePr>
        <p:xfrm>
          <a:off x="245240" y="57515"/>
          <a:ext cx="11168994" cy="3266440"/>
        </p:xfrm>
        <a:graphic>
          <a:graphicData uri="http://schemas.openxmlformats.org/drawingml/2006/table">
            <a:tbl>
              <a:tblPr firstRow="1" bandRow="1">
                <a:tableStyleId>{5C22544A-7EE6-4342-B048-85BDC9FD1C3A}</a:tableStyleId>
              </a:tblPr>
              <a:tblGrid>
                <a:gridCol w="4442374">
                  <a:extLst>
                    <a:ext uri="{9D8B030D-6E8A-4147-A177-3AD203B41FA5}">
                      <a16:colId xmlns:a16="http://schemas.microsoft.com/office/drawing/2014/main" val="2328446769"/>
                    </a:ext>
                  </a:extLst>
                </a:gridCol>
                <a:gridCol w="6726620">
                  <a:extLst>
                    <a:ext uri="{9D8B030D-6E8A-4147-A177-3AD203B41FA5}">
                      <a16:colId xmlns:a16="http://schemas.microsoft.com/office/drawing/2014/main" val="2378560528"/>
                    </a:ext>
                  </a:extLst>
                </a:gridCol>
              </a:tblGrid>
              <a:tr h="370840">
                <a:tc>
                  <a:txBody>
                    <a:bodyPr/>
                    <a:lstStyle/>
                    <a:p>
                      <a:r>
                        <a:rPr lang="it-IT" sz="1100" dirty="0"/>
                        <a:t>COMPETENZE CHIAVE</a:t>
                      </a:r>
                    </a:p>
                  </a:txBody>
                  <a:tcPr/>
                </a:tc>
                <a:tc>
                  <a:txBody>
                    <a:bodyPr/>
                    <a:lstStyle/>
                    <a:p>
                      <a:r>
                        <a:rPr lang="it-IT" sz="1100" dirty="0"/>
                        <a:t>PROFILO</a:t>
                      </a:r>
                      <a:r>
                        <a:rPr lang="it-IT" sz="1100" baseline="0" dirty="0"/>
                        <a:t> DELLE COMPETENZE</a:t>
                      </a:r>
                      <a:endParaRPr lang="it-IT" sz="1100" dirty="0"/>
                    </a:p>
                  </a:txBody>
                  <a:tcPr/>
                </a:tc>
                <a:extLst>
                  <a:ext uri="{0D108BD9-81ED-4DB2-BD59-A6C34878D82A}">
                    <a16:rowId xmlns:a16="http://schemas.microsoft.com/office/drawing/2014/main" val="626486842"/>
                  </a:ext>
                </a:extLst>
              </a:tr>
              <a:tr h="370840">
                <a:tc>
                  <a:txBody>
                    <a:bodyPr/>
                    <a:lstStyle/>
                    <a:p>
                      <a:r>
                        <a:rPr lang="it-IT" sz="1100" dirty="0"/>
                        <a:t>Imparare ad imparare</a:t>
                      </a:r>
                    </a:p>
                  </a:txBody>
                  <a:tcPr/>
                </a:tc>
                <a:tc>
                  <a:txBody>
                    <a:bodyPr/>
                    <a:lstStyle/>
                    <a:p>
                      <a:r>
                        <a:rPr lang="it-IT" sz="1100" dirty="0"/>
                        <a:t>-Reperisce informazioni da varie fonti e campi diversi e le organizza opportunamente, ordinandole, confrontandole, collegandole</a:t>
                      </a:r>
                    </a:p>
                    <a:p>
                      <a:r>
                        <a:rPr lang="it-IT" sz="1100" dirty="0"/>
                        <a:t>-Progetta e organizza il proprio lavoro </a:t>
                      </a:r>
                    </a:p>
                  </a:txBody>
                  <a:tcPr/>
                </a:tc>
                <a:extLst>
                  <a:ext uri="{0D108BD9-81ED-4DB2-BD59-A6C34878D82A}">
                    <a16:rowId xmlns:a16="http://schemas.microsoft.com/office/drawing/2014/main" val="64016910"/>
                  </a:ext>
                </a:extLst>
              </a:tr>
              <a:tr h="370840">
                <a:tc>
                  <a:txBody>
                    <a:bodyPr/>
                    <a:lstStyle/>
                    <a:p>
                      <a:r>
                        <a:rPr lang="it-IT" sz="1100" dirty="0"/>
                        <a:t>Spirito d’iniziativa</a:t>
                      </a:r>
                    </a:p>
                  </a:txBody>
                  <a:tcPr/>
                </a:tc>
                <a:tc>
                  <a:txBody>
                    <a:bodyPr/>
                    <a:lstStyle/>
                    <a:p>
                      <a:r>
                        <a:rPr lang="it-IT" sz="1100" dirty="0"/>
                        <a:t>-Prende decisioni, singolarmente e/o condivise da un gruppo.</a:t>
                      </a:r>
                    </a:p>
                    <a:p>
                      <a:r>
                        <a:rPr lang="it-IT" sz="1100" dirty="0"/>
                        <a:t>-Individua problemi e formula semplici ipotesi e procedure risolutive.</a:t>
                      </a:r>
                    </a:p>
                  </a:txBody>
                  <a:tcPr/>
                </a:tc>
                <a:extLst>
                  <a:ext uri="{0D108BD9-81ED-4DB2-BD59-A6C34878D82A}">
                    <a16:rowId xmlns:a16="http://schemas.microsoft.com/office/drawing/2014/main" val="788522067"/>
                  </a:ext>
                </a:extLst>
              </a:tr>
              <a:tr h="370840">
                <a:tc>
                  <a:txBody>
                    <a:bodyPr/>
                    <a:lstStyle/>
                    <a:p>
                      <a:r>
                        <a:rPr lang="it-IT" sz="1100" dirty="0"/>
                        <a:t>Competenze sociali e civiche</a:t>
                      </a:r>
                    </a:p>
                  </a:txBody>
                  <a:tcPr/>
                </a:tc>
                <a:tc>
                  <a:txBody>
                    <a:bodyPr/>
                    <a:lstStyle/>
                    <a:p>
                      <a:r>
                        <a:rPr lang="it-IT" sz="1100" dirty="0"/>
                        <a:t>Assume responsabilmente atteggiamenti, ruoli e comportamenti di partecipazione attiva e comunitaria.</a:t>
                      </a:r>
                    </a:p>
                  </a:txBody>
                  <a:tcPr/>
                </a:tc>
                <a:extLst>
                  <a:ext uri="{0D108BD9-81ED-4DB2-BD59-A6C34878D82A}">
                    <a16:rowId xmlns:a16="http://schemas.microsoft.com/office/drawing/2014/main" val="27894575"/>
                  </a:ext>
                </a:extLst>
              </a:tr>
              <a:tr h="370840">
                <a:tc>
                  <a:txBody>
                    <a:bodyPr/>
                    <a:lstStyle/>
                    <a:p>
                      <a:r>
                        <a:rPr lang="it-IT" sz="1100" dirty="0"/>
                        <a:t>Consapevolezza ed espressione Culturale: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Comprende l’importanza del concetto di tutela del paesaggio e della valorizzazione del patrimonio storico del proprio ambiente.</a:t>
                      </a:r>
                    </a:p>
                  </a:txBody>
                  <a:tcPr/>
                </a:tc>
                <a:extLst>
                  <a:ext uri="{0D108BD9-81ED-4DB2-BD59-A6C34878D82A}">
                    <a16:rowId xmlns:a16="http://schemas.microsoft.com/office/drawing/2014/main" val="349519303"/>
                  </a:ext>
                </a:extLst>
              </a:tr>
              <a:tr h="370840">
                <a:tc>
                  <a:txBody>
                    <a:bodyPr/>
                    <a:lstStyle/>
                    <a:p>
                      <a:r>
                        <a:rPr lang="it-IT" sz="1100" dirty="0"/>
                        <a:t>Competenza matematica e competenze di base in scienza e tecnologia</a:t>
                      </a:r>
                    </a:p>
                  </a:txBody>
                  <a:tcPr/>
                </a:tc>
                <a:tc>
                  <a:txBody>
                    <a:bodyPr/>
                    <a:lstStyle/>
                    <a:p>
                      <a:r>
                        <a:rPr lang="it-IT" sz="1100" dirty="0"/>
                        <a:t>Utilizza le sue conoscenze matematiche e scientifico-tecnologiche per trovare e giustificare soluzioni a problemi reali.</a:t>
                      </a:r>
                    </a:p>
                  </a:txBody>
                  <a:tcPr/>
                </a:tc>
                <a:extLst>
                  <a:ext uri="{0D108BD9-81ED-4DB2-BD59-A6C34878D82A}">
                    <a16:rowId xmlns:a16="http://schemas.microsoft.com/office/drawing/2014/main" val="1196681276"/>
                  </a:ext>
                </a:extLst>
              </a:tr>
              <a:tr h="370840">
                <a:tc>
                  <a:txBody>
                    <a:bodyPr/>
                    <a:lstStyle/>
                    <a:p>
                      <a:r>
                        <a:rPr lang="it-IT" sz="1100" dirty="0"/>
                        <a:t>Competenze digitali</a:t>
                      </a:r>
                    </a:p>
                  </a:txBody>
                  <a:tcPr/>
                </a:tc>
                <a:tc>
                  <a:txBody>
                    <a:bodyPr/>
                    <a:lstStyle/>
                    <a:p>
                      <a:r>
                        <a:rPr lang="it-IT" sz="1100" dirty="0"/>
                        <a:t>Usa con responsabilità le tecnologie in contesti comunicativi concreti per ricercare informazioni e per interagire con altre persone, come supporto alla creatività e alla soluzione di problemi semplici.</a:t>
                      </a:r>
                    </a:p>
                  </a:txBody>
                  <a:tcPr/>
                </a:tc>
                <a:extLst>
                  <a:ext uri="{0D108BD9-81ED-4DB2-BD59-A6C34878D82A}">
                    <a16:rowId xmlns:a16="http://schemas.microsoft.com/office/drawing/2014/main" val="2833558473"/>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557488699"/>
              </p:ext>
            </p:extLst>
          </p:nvPr>
        </p:nvGraphicFramePr>
        <p:xfrm>
          <a:off x="245240" y="3093601"/>
          <a:ext cx="11168994" cy="3180080"/>
        </p:xfrm>
        <a:graphic>
          <a:graphicData uri="http://schemas.openxmlformats.org/drawingml/2006/table">
            <a:tbl>
              <a:tblPr firstRow="1" bandRow="1">
                <a:tableStyleId>{5C22544A-7EE6-4342-B048-85BDC9FD1C3A}</a:tableStyleId>
              </a:tblPr>
              <a:tblGrid>
                <a:gridCol w="1861499">
                  <a:extLst>
                    <a:ext uri="{9D8B030D-6E8A-4147-A177-3AD203B41FA5}">
                      <a16:colId xmlns:a16="http://schemas.microsoft.com/office/drawing/2014/main" val="1773756378"/>
                    </a:ext>
                  </a:extLst>
                </a:gridCol>
                <a:gridCol w="1861499">
                  <a:extLst>
                    <a:ext uri="{9D8B030D-6E8A-4147-A177-3AD203B41FA5}">
                      <a16:colId xmlns:a16="http://schemas.microsoft.com/office/drawing/2014/main" val="1083786710"/>
                    </a:ext>
                  </a:extLst>
                </a:gridCol>
                <a:gridCol w="1861499">
                  <a:extLst>
                    <a:ext uri="{9D8B030D-6E8A-4147-A177-3AD203B41FA5}">
                      <a16:colId xmlns:a16="http://schemas.microsoft.com/office/drawing/2014/main" val="219974185"/>
                    </a:ext>
                  </a:extLst>
                </a:gridCol>
                <a:gridCol w="1861499">
                  <a:extLst>
                    <a:ext uri="{9D8B030D-6E8A-4147-A177-3AD203B41FA5}">
                      <a16:colId xmlns:a16="http://schemas.microsoft.com/office/drawing/2014/main" val="2366259800"/>
                    </a:ext>
                  </a:extLst>
                </a:gridCol>
                <a:gridCol w="1861499">
                  <a:extLst>
                    <a:ext uri="{9D8B030D-6E8A-4147-A177-3AD203B41FA5}">
                      <a16:colId xmlns:a16="http://schemas.microsoft.com/office/drawing/2014/main" val="3128714686"/>
                    </a:ext>
                  </a:extLst>
                </a:gridCol>
                <a:gridCol w="1861499">
                  <a:extLst>
                    <a:ext uri="{9D8B030D-6E8A-4147-A177-3AD203B41FA5}">
                      <a16:colId xmlns:a16="http://schemas.microsoft.com/office/drawing/2014/main" val="2893252494"/>
                    </a:ext>
                  </a:extLst>
                </a:gridCol>
              </a:tblGrid>
              <a:tr h="370840">
                <a:tc gridSpan="6">
                  <a:txBody>
                    <a:bodyPr/>
                    <a:lstStyle/>
                    <a:p>
                      <a:r>
                        <a:rPr lang="it-IT" sz="1100" dirty="0"/>
                        <a:t>Traguardi per lo sviluppo delle competenze disciplinari</a:t>
                      </a:r>
                    </a:p>
                  </a:txBody>
                  <a:tcPr/>
                </a:tc>
                <a:tc hMerge="1">
                  <a:txBody>
                    <a:bodyPr/>
                    <a:lstStyle/>
                    <a:p>
                      <a:endParaRPr lang="it-IT"/>
                    </a:p>
                  </a:txBody>
                  <a:tcPr/>
                </a:tc>
                <a:tc hMerge="1">
                  <a:txBody>
                    <a:bodyPr/>
                    <a:lstStyle/>
                    <a:p>
                      <a:endParaRPr lang="it-IT" dirty="0"/>
                    </a:p>
                  </a:txBody>
                  <a:tcPr/>
                </a:tc>
                <a:tc hMerge="1">
                  <a:txBody>
                    <a:bodyPr/>
                    <a:lstStyle/>
                    <a:p>
                      <a:endParaRPr lang="it-IT"/>
                    </a:p>
                  </a:txBody>
                  <a:tcPr/>
                </a:tc>
                <a:tc hMerge="1">
                  <a:txBody>
                    <a:bodyPr/>
                    <a:lstStyle/>
                    <a:p>
                      <a:endParaRPr lang="it-IT" dirty="0"/>
                    </a:p>
                  </a:txBody>
                  <a:tcPr/>
                </a:tc>
                <a:tc hMerge="1">
                  <a:txBody>
                    <a:bodyPr/>
                    <a:lstStyle/>
                    <a:p>
                      <a:endParaRPr lang="it-IT"/>
                    </a:p>
                  </a:txBody>
                  <a:tcPr/>
                </a:tc>
                <a:extLst>
                  <a:ext uri="{0D108BD9-81ED-4DB2-BD59-A6C34878D82A}">
                    <a16:rowId xmlns:a16="http://schemas.microsoft.com/office/drawing/2014/main" val="1449146448"/>
                  </a:ext>
                </a:extLst>
              </a:tr>
              <a:tr h="370840">
                <a:tc>
                  <a:txBody>
                    <a:bodyPr/>
                    <a:lstStyle/>
                    <a:p>
                      <a:r>
                        <a:rPr lang="it-IT" sz="1100" dirty="0"/>
                        <a:t>ITALIANO</a:t>
                      </a:r>
                    </a:p>
                  </a:txBody>
                  <a:tcPr/>
                </a:tc>
                <a:tc>
                  <a:txBody>
                    <a:bodyPr/>
                    <a:lstStyle/>
                    <a:p>
                      <a:r>
                        <a:rPr lang="it-IT" sz="1100" dirty="0"/>
                        <a:t>MATEMATICA</a:t>
                      </a:r>
                    </a:p>
                  </a:txBody>
                  <a:tcPr/>
                </a:tc>
                <a:tc>
                  <a:txBody>
                    <a:bodyPr/>
                    <a:lstStyle/>
                    <a:p>
                      <a:r>
                        <a:rPr lang="it-IT" sz="1100" dirty="0"/>
                        <a:t>ARTE</a:t>
                      </a:r>
                    </a:p>
                  </a:txBody>
                  <a:tcPr/>
                </a:tc>
                <a:tc>
                  <a:txBody>
                    <a:bodyPr/>
                    <a:lstStyle/>
                    <a:p>
                      <a:r>
                        <a:rPr lang="it-IT" sz="1100" dirty="0"/>
                        <a:t>SCIENZE</a:t>
                      </a:r>
                    </a:p>
                  </a:txBody>
                  <a:tcPr/>
                </a:tc>
                <a:tc>
                  <a:txBody>
                    <a:bodyPr/>
                    <a:lstStyle/>
                    <a:p>
                      <a:r>
                        <a:rPr lang="it-IT" sz="1100" dirty="0"/>
                        <a:t>GEOGRAFIA</a:t>
                      </a:r>
                    </a:p>
                  </a:txBody>
                  <a:tcPr/>
                </a:tc>
                <a:tc>
                  <a:txBody>
                    <a:bodyPr/>
                    <a:lstStyle/>
                    <a:p>
                      <a:r>
                        <a:rPr lang="it-IT" sz="1100" dirty="0"/>
                        <a:t>TECNOLOGIA</a:t>
                      </a:r>
                    </a:p>
                  </a:txBody>
                  <a:tcPr/>
                </a:tc>
                <a:extLst>
                  <a:ext uri="{0D108BD9-81ED-4DB2-BD59-A6C34878D82A}">
                    <a16:rowId xmlns:a16="http://schemas.microsoft.com/office/drawing/2014/main" val="2154729020"/>
                  </a:ext>
                </a:extLst>
              </a:tr>
              <a:tr h="370840">
                <a:tc>
                  <a:txBody>
                    <a:bodyPr/>
                    <a:lstStyle/>
                    <a:p>
                      <a:r>
                        <a:rPr lang="it-IT" sz="1100" dirty="0"/>
                        <a:t>L’alunno/a:</a:t>
                      </a:r>
                    </a:p>
                    <a:p>
                      <a:r>
                        <a:rPr lang="it-IT" sz="1100" dirty="0"/>
                        <a:t>-legge e comprende testi di vario tipo, ne individua il senso globale e le informazioni principali, utilizzando strategie di lettura adeguate agli scopi. </a:t>
                      </a:r>
                    </a:p>
                    <a:p>
                      <a:r>
                        <a:rPr lang="it-IT" sz="1100" dirty="0"/>
                        <a:t>-utilizza abilità funzionali allo studio: individua nei testi scritti informazioni utili per l’apprendimento di un argomento dato.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L’alunno/a</a:t>
                      </a:r>
                      <a:r>
                        <a:rPr lang="it-IT" sz="1100" baseline="0" dirty="0"/>
                        <a:t> riconosce e utilizza rappresentazioni diverse di oggetti matematici (numeri decimali, frazioni, percentuali, scale di riduzione, ...)</a:t>
                      </a:r>
                      <a:endParaRPr lang="it-IT" sz="1100" dirty="0"/>
                    </a:p>
                    <a:p>
                      <a:endParaRPr lang="it-IT"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L’alunno/a:</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-utilizza le conoscenze e le abilità relative al linguaggio visivo per produrre varie tipologie di testi comunicativi</a:t>
                      </a:r>
                      <a:r>
                        <a:rPr lang="it-IT" sz="1100" baseline="0" dirty="0"/>
                        <a:t> </a:t>
                      </a:r>
                      <a:r>
                        <a:rPr lang="it-IT" sz="1100" dirty="0"/>
                        <a:t>e rielaborare in modo creativo le immagini con molteplici tecniche, materiali e strumenti (grafico-espressivi, audiovisivi e multimediali). </a:t>
                      </a:r>
                    </a:p>
                    <a:p>
                      <a:endParaRPr lang="it-IT"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L’alunno/a:</a:t>
                      </a:r>
                    </a:p>
                    <a:p>
                      <a:r>
                        <a:rPr lang="it-IT" sz="1100" dirty="0"/>
                        <a:t>sviluppa atteggiamenti di curiosità e modi di guardare il mondo che lo stimolano a cercare spiegazioni di </a:t>
                      </a:r>
                    </a:p>
                    <a:p>
                      <a:r>
                        <a:rPr lang="it-IT" sz="1100" dirty="0"/>
                        <a:t>quello che vede succedere;</a:t>
                      </a:r>
                    </a:p>
                    <a:p>
                      <a:r>
                        <a:rPr lang="it-IT" sz="1100" dirty="0"/>
                        <a:t>rispetta e apprezza il valore dell’ambiente sociale e naturale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L’alunno/a:</a:t>
                      </a:r>
                    </a:p>
                    <a:p>
                      <a:r>
                        <a:rPr lang="it-IT" sz="1100" dirty="0"/>
                        <a:t>-si orienta nello spazio circostante e sulle carte geografiche, utilizzando riferimenti topologici e punti cardinali;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L’alunno/a</a:t>
                      </a:r>
                      <a:r>
                        <a:rPr lang="it-IT" sz="11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-produce semplici modelli o rappresentazioni grafiche del proprio operato utilizzando elementi del disegno tecnico o strumenti multimediali.</a:t>
                      </a:r>
                    </a:p>
                  </a:txBody>
                  <a:tcPr/>
                </a:tc>
                <a:extLst>
                  <a:ext uri="{0D108BD9-81ED-4DB2-BD59-A6C34878D82A}">
                    <a16:rowId xmlns:a16="http://schemas.microsoft.com/office/drawing/2014/main" val="2632794695"/>
                  </a:ext>
                </a:extLst>
              </a:tr>
            </a:tbl>
          </a:graphicData>
        </a:graphic>
      </p:graphicFrame>
    </p:spTree>
    <p:extLst>
      <p:ext uri="{BB962C8B-B14F-4D97-AF65-F5344CB8AC3E}">
        <p14:creationId xmlns:p14="http://schemas.microsoft.com/office/powerpoint/2010/main" val="296755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 di testo 2"/>
          <p:cNvSpPr txBox="1">
            <a:spLocks noChangeArrowheads="1"/>
          </p:cNvSpPr>
          <p:nvPr/>
        </p:nvSpPr>
        <p:spPr bwMode="auto">
          <a:xfrm>
            <a:off x="1355992" y="5364454"/>
            <a:ext cx="2336800" cy="126583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0"/>
              </a:spcBef>
              <a:spcAft>
                <a:spcPct val="0"/>
              </a:spcAft>
              <a:buClrTx/>
              <a:buSzTx/>
              <a:buFontTx/>
              <a:buNone/>
            </a:pPr>
            <a:r>
              <a:rPr lang="it-IT" sz="1200" dirty="0">
                <a:latin typeface="+mj-lt"/>
              </a:rPr>
              <a:t>L’alunno/a </a:t>
            </a:r>
            <a:r>
              <a:rPr lang="it-IT" altLang="it-IT" sz="1200" dirty="0">
                <a:latin typeface="+mj-lt"/>
              </a:rPr>
              <a:t>capisce e utilizza nell’uso orale e scritto i vocaboli fondamentali e quelli di alto uso; capisce e utilizza i più frequenti termini specifici legati alle discipline di studio.</a:t>
            </a:r>
          </a:p>
        </p:txBody>
      </p:sp>
      <p:sp>
        <p:nvSpPr>
          <p:cNvPr id="16387" name="Casella di testo 2"/>
          <p:cNvSpPr txBox="1">
            <a:spLocks noChangeArrowheads="1"/>
          </p:cNvSpPr>
          <p:nvPr/>
        </p:nvSpPr>
        <p:spPr bwMode="auto">
          <a:xfrm>
            <a:off x="1170443" y="1006865"/>
            <a:ext cx="1512888" cy="44291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200" b="1" dirty="0">
                <a:solidFill>
                  <a:schemeClr val="bg2">
                    <a:lumMod val="50000"/>
                  </a:schemeClr>
                </a:solidFill>
                <a:latin typeface="+mj-lt"/>
              </a:rPr>
              <a:t> GEOGRAFIA</a:t>
            </a:r>
          </a:p>
        </p:txBody>
      </p:sp>
      <p:cxnSp>
        <p:nvCxnSpPr>
          <p:cNvPr id="16388" name="AutoShape 7"/>
          <p:cNvCxnSpPr>
            <a:cxnSpLocks noChangeShapeType="1"/>
            <a:stCxn id="16386" idx="0"/>
            <a:endCxn id="16395" idx="1"/>
          </p:cNvCxnSpPr>
          <p:nvPr/>
        </p:nvCxnSpPr>
        <p:spPr bwMode="auto">
          <a:xfrm flipV="1">
            <a:off x="2524392" y="4661470"/>
            <a:ext cx="1204508" cy="702984"/>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6389" name="Casella di testo 2"/>
          <p:cNvSpPr txBox="1">
            <a:spLocks noChangeArrowheads="1"/>
          </p:cNvSpPr>
          <p:nvPr/>
        </p:nvSpPr>
        <p:spPr bwMode="auto">
          <a:xfrm>
            <a:off x="5795039" y="5216216"/>
            <a:ext cx="2292350" cy="1545192"/>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None/>
            </a:pPr>
            <a:r>
              <a:rPr lang="it-IT" sz="1200" dirty="0">
                <a:latin typeface="+mj-lt"/>
              </a:rPr>
              <a:t>L’alunno/a legge e comprende testi di vario tipo, individuandone il senso globale, utilizzando strategie di lettura adeguate, per riferire ai compagni le informazioni principali.</a:t>
            </a:r>
            <a:endParaRPr lang="it-IT" altLang="it-IT" sz="1200" dirty="0">
              <a:solidFill>
                <a:schemeClr val="tx1"/>
              </a:solidFill>
              <a:latin typeface="+mj-lt"/>
            </a:endParaRPr>
          </a:p>
        </p:txBody>
      </p:sp>
      <p:sp>
        <p:nvSpPr>
          <p:cNvPr id="16390" name="Text Box 10"/>
          <p:cNvSpPr txBox="1">
            <a:spLocks noChangeArrowheads="1"/>
          </p:cNvSpPr>
          <p:nvPr/>
        </p:nvSpPr>
        <p:spPr bwMode="auto">
          <a:xfrm>
            <a:off x="9342658" y="3592931"/>
            <a:ext cx="2474913" cy="1139825"/>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it-IT" altLang="it-IT" sz="1200" dirty="0">
                <a:solidFill>
                  <a:schemeClr val="bg2">
                    <a:lumMod val="50000"/>
                  </a:schemeClr>
                </a:solidFill>
                <a:latin typeface="+mj-lt"/>
              </a:rPr>
              <a:t>L’alunno/ a produce semplici modelli o rappresentazioni grafiche del proprio operato utilizzando strumenti multimediali.</a:t>
            </a:r>
          </a:p>
        </p:txBody>
      </p:sp>
      <p:cxnSp>
        <p:nvCxnSpPr>
          <p:cNvPr id="16391" name="AutoShape 12"/>
          <p:cNvCxnSpPr>
            <a:cxnSpLocks noChangeShapeType="1"/>
          </p:cNvCxnSpPr>
          <p:nvPr/>
        </p:nvCxnSpPr>
        <p:spPr bwMode="auto">
          <a:xfrm>
            <a:off x="2683333" y="1423700"/>
            <a:ext cx="460937" cy="599568"/>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6392" name="AutoShape 14"/>
          <p:cNvCxnSpPr>
            <a:cxnSpLocks noChangeShapeType="1"/>
          </p:cNvCxnSpPr>
          <p:nvPr/>
        </p:nvCxnSpPr>
        <p:spPr bwMode="auto">
          <a:xfrm>
            <a:off x="2524392" y="3775597"/>
            <a:ext cx="1239757" cy="664417"/>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6393" name="Text Box 2"/>
          <p:cNvSpPr txBox="1">
            <a:spLocks noChangeArrowheads="1"/>
          </p:cNvSpPr>
          <p:nvPr/>
        </p:nvSpPr>
        <p:spPr bwMode="auto">
          <a:xfrm>
            <a:off x="3956051" y="188914"/>
            <a:ext cx="4614863" cy="307975"/>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ts val="1000"/>
              </a:spcAft>
              <a:buClrTx/>
              <a:buSzTx/>
              <a:buNone/>
            </a:pPr>
            <a:r>
              <a:rPr lang="it-IT" altLang="it-IT" sz="1200" b="1" u="sng" dirty="0">
                <a:solidFill>
                  <a:schemeClr val="accent1">
                    <a:lumMod val="75000"/>
                  </a:schemeClr>
                </a:solidFill>
                <a:latin typeface="+mj-lt"/>
              </a:rPr>
              <a:t>TRAGUARDI DI </a:t>
            </a:r>
            <a:r>
              <a:rPr lang="it-IT" altLang="it-IT" sz="1400" b="1" u="sng" dirty="0">
                <a:solidFill>
                  <a:schemeClr val="accent1">
                    <a:lumMod val="75000"/>
                  </a:schemeClr>
                </a:solidFill>
                <a:latin typeface="+mj-lt"/>
              </a:rPr>
              <a:t>COMPETENZA</a:t>
            </a:r>
            <a:r>
              <a:rPr lang="it-IT" altLang="it-IT" sz="1200" b="1" u="sng" dirty="0">
                <a:solidFill>
                  <a:schemeClr val="accent1">
                    <a:lumMod val="75000"/>
                  </a:schemeClr>
                </a:solidFill>
                <a:latin typeface="+mj-lt"/>
              </a:rPr>
              <a:t> DISCIPLINARE</a:t>
            </a:r>
            <a:endParaRPr lang="it-IT" altLang="it-IT" sz="1200" dirty="0">
              <a:solidFill>
                <a:schemeClr val="accent1">
                  <a:lumMod val="75000"/>
                </a:schemeClr>
              </a:solidFill>
              <a:latin typeface="+mj-lt"/>
            </a:endParaRPr>
          </a:p>
        </p:txBody>
      </p:sp>
      <p:sp>
        <p:nvSpPr>
          <p:cNvPr id="7178" name="AutoShape 4"/>
          <p:cNvSpPr>
            <a:spLocks noChangeArrowheads="1"/>
          </p:cNvSpPr>
          <p:nvPr/>
        </p:nvSpPr>
        <p:spPr bwMode="auto">
          <a:xfrm>
            <a:off x="980515" y="2100420"/>
            <a:ext cx="5086350" cy="1728369"/>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1000"/>
              </a:spcAft>
              <a:buClrTx/>
              <a:buSzTx/>
              <a:buNone/>
              <a:defRPr/>
            </a:pPr>
            <a:r>
              <a:rPr lang="it-IT" altLang="it-IT" sz="1400" b="1" u="sng">
                <a:solidFill>
                  <a:schemeClr val="bg2">
                    <a:lumMod val="50000"/>
                  </a:schemeClr>
                </a:solidFill>
                <a:latin typeface="+mj-lt"/>
                <a:cs typeface="Arial" charset="0"/>
              </a:rPr>
              <a:t>COMPITO DI REALTA’</a:t>
            </a:r>
          </a:p>
          <a:p>
            <a:pPr algn="ctr" eaLnBrk="1" hangingPunct="1">
              <a:spcBef>
                <a:spcPct val="0"/>
              </a:spcBef>
              <a:spcAft>
                <a:spcPts val="1000"/>
              </a:spcAft>
              <a:buClrTx/>
              <a:buSzTx/>
              <a:buNone/>
              <a:defRPr/>
            </a:pPr>
            <a:r>
              <a:rPr lang="it-IT" altLang="it-IT" sz="1400">
                <a:solidFill>
                  <a:schemeClr val="bg2">
                    <a:lumMod val="50000"/>
                  </a:schemeClr>
                </a:solidFill>
                <a:latin typeface="+mj-lt"/>
                <a:cs typeface="Arial" charset="0"/>
              </a:rPr>
              <a:t>PROGETTATE E REALIZZATE  UNA PRESENTAZIONE IN POWER POINT CON I LAVORI REALIZZATI  PER ILLUSTRARE QUALI SONO I RISCHI PER IL MARE E LE PROPOSTE DI SOSTENIBILITA’</a:t>
            </a:r>
            <a:endParaRPr lang="it-IT" altLang="it-IT" sz="1400" dirty="0">
              <a:solidFill>
                <a:schemeClr val="bg2">
                  <a:lumMod val="50000"/>
                </a:schemeClr>
              </a:solidFill>
              <a:latin typeface="+mj-lt"/>
              <a:cs typeface="Arial" charset="0"/>
            </a:endParaRPr>
          </a:p>
        </p:txBody>
      </p:sp>
      <p:sp>
        <p:nvSpPr>
          <p:cNvPr id="16395" name="Casella di testo 2"/>
          <p:cNvSpPr txBox="1">
            <a:spLocks noChangeArrowheads="1"/>
          </p:cNvSpPr>
          <p:nvPr/>
        </p:nvSpPr>
        <p:spPr bwMode="auto">
          <a:xfrm>
            <a:off x="3728900" y="4446363"/>
            <a:ext cx="2446338" cy="43021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200" b="1" dirty="0">
                <a:solidFill>
                  <a:schemeClr val="bg2">
                    <a:lumMod val="50000"/>
                  </a:schemeClr>
                </a:solidFill>
                <a:latin typeface="+mj-lt"/>
              </a:rPr>
              <a:t>ITALIANO/ ARTE E IMMAGINE</a:t>
            </a:r>
          </a:p>
        </p:txBody>
      </p:sp>
      <p:cxnSp>
        <p:nvCxnSpPr>
          <p:cNvPr id="16397" name="AutoShape 7"/>
          <p:cNvCxnSpPr>
            <a:cxnSpLocks noChangeShapeType="1"/>
            <a:stCxn id="16389" idx="0"/>
          </p:cNvCxnSpPr>
          <p:nvPr/>
        </p:nvCxnSpPr>
        <p:spPr bwMode="auto">
          <a:xfrm flipH="1" flipV="1">
            <a:off x="6130344" y="4648870"/>
            <a:ext cx="810870" cy="567346"/>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6398" name="AutoShape 7"/>
          <p:cNvCxnSpPr>
            <a:cxnSpLocks noChangeShapeType="1"/>
            <a:endCxn id="16390" idx="1"/>
          </p:cNvCxnSpPr>
          <p:nvPr/>
        </p:nvCxnSpPr>
        <p:spPr bwMode="auto">
          <a:xfrm>
            <a:off x="7617660" y="3151571"/>
            <a:ext cx="1724998" cy="1011273"/>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6400" name="CasellaDiTesto 48"/>
          <p:cNvSpPr txBox="1">
            <a:spLocks noChangeArrowheads="1"/>
          </p:cNvSpPr>
          <p:nvPr/>
        </p:nvSpPr>
        <p:spPr bwMode="auto">
          <a:xfrm>
            <a:off x="5387895" y="654832"/>
            <a:ext cx="2016125" cy="1200329"/>
          </a:xfrm>
          <a:prstGeom prst="rect">
            <a:avLst/>
          </a:prstGeom>
          <a:solidFill>
            <a:schemeClr val="tx1"/>
          </a:solid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ts val="0"/>
              </a:spcBef>
              <a:spcAft>
                <a:spcPts val="0"/>
              </a:spcAft>
              <a:buClrTx/>
              <a:buSzTx/>
              <a:buNone/>
              <a:defRPr/>
            </a:pPr>
            <a:r>
              <a:rPr lang="it-IT" sz="1200" dirty="0">
                <a:solidFill>
                  <a:schemeClr val="bg1"/>
                </a:solidFill>
                <a:latin typeface="+mj-lt"/>
              </a:rPr>
              <a:t>L’alunno/a si orienta nello spazio circostante e sulle carte geografiche, utilizzando riferimenti topologici e punti cardinali</a:t>
            </a:r>
          </a:p>
        </p:txBody>
      </p:sp>
      <p:cxnSp>
        <p:nvCxnSpPr>
          <p:cNvPr id="16401" name="AutoShape 12"/>
          <p:cNvCxnSpPr>
            <a:cxnSpLocks noChangeShapeType="1"/>
            <a:stCxn id="16400" idx="1"/>
            <a:endCxn id="16387" idx="3"/>
          </p:cNvCxnSpPr>
          <p:nvPr/>
        </p:nvCxnSpPr>
        <p:spPr bwMode="auto">
          <a:xfrm flipH="1" flipV="1">
            <a:off x="2683331" y="1228322"/>
            <a:ext cx="2704564" cy="26675"/>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 name="Connettore diritto 2"/>
          <p:cNvCxnSpPr/>
          <p:nvPr/>
        </p:nvCxnSpPr>
        <p:spPr>
          <a:xfrm flipV="1">
            <a:off x="8627189" y="1900407"/>
            <a:ext cx="643865" cy="934233"/>
          </a:xfrm>
          <a:prstGeom prst="line">
            <a:avLst/>
          </a:prstGeom>
        </p:spPr>
        <p:style>
          <a:lnRef idx="1">
            <a:schemeClr val="dk1"/>
          </a:lnRef>
          <a:fillRef idx="0">
            <a:schemeClr val="dk1"/>
          </a:fillRef>
          <a:effectRef idx="0">
            <a:schemeClr val="dk1"/>
          </a:effectRef>
          <a:fontRef idx="minor">
            <a:schemeClr val="tx1"/>
          </a:fontRef>
        </p:style>
      </p:cxnSp>
      <p:sp>
        <p:nvSpPr>
          <p:cNvPr id="23" name="Casella di testo 2"/>
          <p:cNvSpPr txBox="1">
            <a:spLocks noChangeArrowheads="1"/>
          </p:cNvSpPr>
          <p:nvPr/>
        </p:nvSpPr>
        <p:spPr bwMode="auto">
          <a:xfrm>
            <a:off x="6180851" y="2702441"/>
            <a:ext cx="2446338" cy="43021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200" b="1" dirty="0">
                <a:solidFill>
                  <a:schemeClr val="bg2">
                    <a:lumMod val="50000"/>
                  </a:schemeClr>
                </a:solidFill>
                <a:latin typeface="+mj-lt"/>
              </a:rPr>
              <a:t>SCIENZE/ TECNOLOGIA</a:t>
            </a:r>
          </a:p>
        </p:txBody>
      </p:sp>
      <p:sp>
        <p:nvSpPr>
          <p:cNvPr id="19" name="CasellaDiTesto 18"/>
          <p:cNvSpPr txBox="1"/>
          <p:nvPr/>
        </p:nvSpPr>
        <p:spPr>
          <a:xfrm>
            <a:off x="9271054" y="978600"/>
            <a:ext cx="2704564" cy="1384995"/>
          </a:xfrm>
          <a:prstGeom prst="rect">
            <a:avLst/>
          </a:prstGeom>
          <a:solidFill>
            <a:schemeClr val="tx1"/>
          </a:solidFill>
        </p:spPr>
        <p:txBody>
          <a:bodyPr wrap="square" rtlCol="0">
            <a:spAutoFit/>
          </a:bodyPr>
          <a:lstStyle/>
          <a:p>
            <a:r>
              <a:rPr lang="it-IT" sz="1200" dirty="0">
                <a:solidFill>
                  <a:schemeClr val="bg1"/>
                </a:solidFill>
                <a:latin typeface="+mj-lt"/>
              </a:rPr>
              <a:t>L’alunno sviluppa atteggiamenti di curiosità e modi di guardare il mondo che lo stimolano a cercare spiegazioni di </a:t>
            </a:r>
          </a:p>
          <a:p>
            <a:r>
              <a:rPr lang="it-IT" sz="1200" dirty="0">
                <a:solidFill>
                  <a:schemeClr val="bg1"/>
                </a:solidFill>
                <a:latin typeface="+mj-lt"/>
              </a:rPr>
              <a:t>quello che vede succedere;</a:t>
            </a:r>
          </a:p>
          <a:p>
            <a:r>
              <a:rPr lang="it-IT" sz="1200" dirty="0">
                <a:solidFill>
                  <a:schemeClr val="bg1"/>
                </a:solidFill>
                <a:latin typeface="+mj-lt"/>
              </a:rPr>
              <a:t>rispetta e apprezza il valore dell’ambiente sociale e naturale</a:t>
            </a:r>
          </a:p>
        </p:txBody>
      </p:sp>
      <p:cxnSp>
        <p:nvCxnSpPr>
          <p:cNvPr id="31" name="Connettore 1 30"/>
          <p:cNvCxnSpPr>
            <a:endCxn id="23" idx="1"/>
          </p:cNvCxnSpPr>
          <p:nvPr/>
        </p:nvCxnSpPr>
        <p:spPr>
          <a:xfrm>
            <a:off x="6066865" y="2821373"/>
            <a:ext cx="113986" cy="961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90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3468482" y="2416101"/>
            <a:ext cx="8096661" cy="1720992"/>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1000"/>
              </a:spcAft>
              <a:buClrTx/>
              <a:buSzTx/>
              <a:buNone/>
              <a:defRPr/>
            </a:pPr>
            <a:r>
              <a:rPr lang="it-IT" altLang="it-IT" sz="1800" b="1" u="sng" dirty="0">
                <a:solidFill>
                  <a:schemeClr val="bg2">
                    <a:lumMod val="50000"/>
                  </a:schemeClr>
                </a:solidFill>
                <a:latin typeface="Candara" panose="020E0502030303020204" pitchFamily="34" charset="0"/>
                <a:cs typeface="Arial" charset="0"/>
              </a:rPr>
              <a:t>COMPITO DI REALTA’</a:t>
            </a:r>
          </a:p>
          <a:p>
            <a:pPr algn="ctr" eaLnBrk="1" hangingPunct="1">
              <a:spcBef>
                <a:spcPct val="0"/>
              </a:spcBef>
              <a:spcAft>
                <a:spcPts val="1000"/>
              </a:spcAft>
              <a:buClrTx/>
              <a:buSzTx/>
              <a:buNone/>
              <a:defRPr/>
            </a:pPr>
            <a:r>
              <a:rPr lang="it-IT" altLang="it-IT" sz="1800" dirty="0">
                <a:solidFill>
                  <a:schemeClr val="bg2">
                    <a:lumMod val="50000"/>
                  </a:schemeClr>
                </a:solidFill>
                <a:latin typeface="Candara" panose="020E0502030303020204" pitchFamily="34" charset="0"/>
                <a:cs typeface="Arial" charset="0"/>
              </a:rPr>
              <a:t>PROGETTATE E REALIZZATE  UNA PRESENTAZIONE IN POWER POINT CON I LAVORI REALIZZATI  PER ILLUSTRARE QUALI SONO I RISCHI PER IL MARE E LE PROPOSTE DI SOSTENIBILITA’</a:t>
            </a:r>
          </a:p>
        </p:txBody>
      </p:sp>
      <p:sp>
        <p:nvSpPr>
          <p:cNvPr id="15363" name="Casella di testo 2"/>
          <p:cNvSpPr txBox="1">
            <a:spLocks noChangeArrowheads="1"/>
          </p:cNvSpPr>
          <p:nvPr/>
        </p:nvSpPr>
        <p:spPr bwMode="auto">
          <a:xfrm>
            <a:off x="313504" y="587828"/>
            <a:ext cx="3035119" cy="1512435"/>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Font typeface="Georgia" panose="02040502050405020303" pitchFamily="18" charset="0"/>
              <a:buNone/>
            </a:pPr>
            <a:r>
              <a:rPr lang="it-IT" altLang="it-IT" sz="1400" b="1" dirty="0">
                <a:latin typeface="Candara" panose="020E0502030303020204" pitchFamily="34" charset="0"/>
                <a:cs typeface="Calibri" panose="020F0502020204030204" pitchFamily="34" charset="0"/>
              </a:rPr>
              <a:t>Competenze sociali e civiche: Partecipazione consapevole</a:t>
            </a:r>
          </a:p>
          <a:p>
            <a:pPr>
              <a:buNone/>
            </a:pPr>
            <a:r>
              <a:rPr lang="it-IT" sz="1400" dirty="0">
                <a:latin typeface="Candara" panose="020E0502030303020204" pitchFamily="34" charset="0"/>
                <a:cs typeface="Calibri" panose="020F0502020204030204" pitchFamily="34" charset="0"/>
              </a:rPr>
              <a:t>Assume responsabilmente atteggiamenti, ruoli e comportamenti di partecipazione attiva e comunitaria.</a:t>
            </a:r>
          </a:p>
        </p:txBody>
      </p:sp>
      <p:sp>
        <p:nvSpPr>
          <p:cNvPr id="15364" name="Casella di testo 2"/>
          <p:cNvSpPr txBox="1">
            <a:spLocks noChangeArrowheads="1"/>
          </p:cNvSpPr>
          <p:nvPr/>
        </p:nvSpPr>
        <p:spPr bwMode="auto">
          <a:xfrm>
            <a:off x="4339422" y="4916089"/>
            <a:ext cx="3177391" cy="171172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None/>
            </a:pPr>
            <a:r>
              <a:rPr lang="it-IT" altLang="it-IT" sz="1400" b="1" dirty="0">
                <a:latin typeface="Candara" panose="020E0502030303020204" pitchFamily="34" charset="0"/>
              </a:rPr>
              <a:t>Imparare ad imparare:</a:t>
            </a:r>
          </a:p>
          <a:p>
            <a:pPr>
              <a:buNone/>
            </a:pPr>
            <a:r>
              <a:rPr lang="it-IT" sz="1400" dirty="0">
                <a:latin typeface="Candara" panose="020E0502030303020204" pitchFamily="34" charset="0"/>
              </a:rPr>
              <a:t>Reperisce informazioni da varie fonti e campi diversi e le organizza opportunamente, ordinandole, confrontandole e collegandole</a:t>
            </a:r>
            <a:r>
              <a:rPr lang="it-IT" altLang="it-IT" sz="1400" dirty="0">
                <a:latin typeface="Candara" panose="020E0502030303020204" pitchFamily="34" charset="0"/>
              </a:rPr>
              <a:t>.</a:t>
            </a:r>
          </a:p>
        </p:txBody>
      </p:sp>
      <p:cxnSp>
        <p:nvCxnSpPr>
          <p:cNvPr id="6149" name="AutoShape 7"/>
          <p:cNvCxnSpPr>
            <a:cxnSpLocks noChangeShapeType="1"/>
            <a:endCxn id="15366" idx="2"/>
          </p:cNvCxnSpPr>
          <p:nvPr/>
        </p:nvCxnSpPr>
        <p:spPr bwMode="auto">
          <a:xfrm flipV="1">
            <a:off x="8777289" y="2171699"/>
            <a:ext cx="48006" cy="21908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5366" name="Casella di testo 2"/>
          <p:cNvSpPr txBox="1">
            <a:spLocks noChangeArrowheads="1"/>
          </p:cNvSpPr>
          <p:nvPr/>
        </p:nvSpPr>
        <p:spPr bwMode="auto">
          <a:xfrm>
            <a:off x="7336602" y="764318"/>
            <a:ext cx="2977386" cy="1407381"/>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None/>
            </a:pPr>
            <a:r>
              <a:rPr lang="it-IT" altLang="it-IT" sz="1400" b="1" dirty="0">
                <a:latin typeface="Candara" panose="020E0502030303020204" pitchFamily="34" charset="0"/>
                <a:cs typeface="Calibri" panose="020F0502020204030204" pitchFamily="34" charset="0"/>
              </a:rPr>
              <a:t>Consapevolezza ed espressione Culturale</a:t>
            </a:r>
          </a:p>
          <a:p>
            <a:pPr>
              <a:buNone/>
            </a:pPr>
            <a:r>
              <a:rPr lang="it-IT" sz="1400" dirty="0">
                <a:latin typeface="Candara" panose="020E0502030303020204" pitchFamily="34" charset="0"/>
                <a:cs typeface="Calibri" panose="020F0502020204030204" pitchFamily="34" charset="0"/>
              </a:rPr>
              <a:t>Comprende l’importanza del concetto di tutela del paesaggio e della valorizzazione del patrimonio storico del proprio ambiente.</a:t>
            </a:r>
          </a:p>
          <a:p>
            <a:pPr>
              <a:buNone/>
            </a:pPr>
            <a:r>
              <a:rPr lang="it-IT" sz="1400" dirty="0">
                <a:latin typeface="Candara" panose="020E0502030303020204" pitchFamily="34" charset="0"/>
                <a:cs typeface="Calibri" panose="020F0502020204030204" pitchFamily="34" charset="0"/>
              </a:rPr>
              <a:t> </a:t>
            </a:r>
            <a:endParaRPr lang="it-IT" altLang="it-IT" sz="1400" dirty="0">
              <a:solidFill>
                <a:schemeClr val="tx1"/>
              </a:solidFill>
              <a:latin typeface="Candara" panose="020E0502030303020204" pitchFamily="34" charset="0"/>
              <a:cs typeface="Calibri" panose="020F0502020204030204" pitchFamily="34" charset="0"/>
            </a:endParaRPr>
          </a:p>
          <a:p>
            <a:pPr>
              <a:buFont typeface="Georgia" panose="02040502050405020303" pitchFamily="18" charset="0"/>
              <a:buNone/>
            </a:pPr>
            <a:endParaRPr lang="it-IT" altLang="it-IT" sz="1400" b="1" dirty="0">
              <a:latin typeface="Candara" panose="020E0502030303020204" pitchFamily="34" charset="0"/>
              <a:cs typeface="Calibri" panose="020F0502020204030204" pitchFamily="34" charset="0"/>
            </a:endParaRPr>
          </a:p>
        </p:txBody>
      </p:sp>
      <p:sp>
        <p:nvSpPr>
          <p:cNvPr id="15367" name="Casella di testo 2"/>
          <p:cNvSpPr txBox="1">
            <a:spLocks noChangeArrowheads="1"/>
          </p:cNvSpPr>
          <p:nvPr/>
        </p:nvSpPr>
        <p:spPr bwMode="auto">
          <a:xfrm>
            <a:off x="9021759" y="4902675"/>
            <a:ext cx="2841301" cy="1558780"/>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Font typeface="Georgia" panose="02040502050405020303" pitchFamily="18" charset="0"/>
              <a:buNone/>
            </a:pPr>
            <a:r>
              <a:rPr lang="it-IT" altLang="it-IT" sz="1400" b="1" dirty="0">
                <a:latin typeface="Candara" panose="020E0502030303020204" pitchFamily="34" charset="0"/>
              </a:rPr>
              <a:t>Competenze matematica scientifiche e tecnologiche: </a:t>
            </a:r>
          </a:p>
          <a:p>
            <a:pPr eaLnBrk="1" hangingPunct="1">
              <a:spcBef>
                <a:spcPct val="0"/>
              </a:spcBef>
              <a:spcAft>
                <a:spcPct val="0"/>
              </a:spcAft>
              <a:buClrTx/>
              <a:buSzTx/>
              <a:buNone/>
            </a:pPr>
            <a:r>
              <a:rPr lang="it-IT" sz="1400" dirty="0">
                <a:latin typeface="Candara" panose="020E0502030303020204" pitchFamily="34" charset="0"/>
              </a:rPr>
              <a:t>Ricava  informazioni implicite ed esplicite da situazioni problematiche e ne  sceglie le  strategie di soluzione.</a:t>
            </a:r>
          </a:p>
          <a:p>
            <a:pPr eaLnBrk="1" hangingPunct="1">
              <a:spcBef>
                <a:spcPct val="0"/>
              </a:spcBef>
              <a:spcAft>
                <a:spcPct val="0"/>
              </a:spcAft>
              <a:buClrTx/>
              <a:buSzTx/>
              <a:buFontTx/>
              <a:buNone/>
            </a:pPr>
            <a:endParaRPr lang="it-IT" altLang="it-IT" sz="1400" dirty="0">
              <a:solidFill>
                <a:schemeClr val="tx1"/>
              </a:solidFill>
              <a:latin typeface="Candara" panose="020E0502030303020204" pitchFamily="34" charset="0"/>
            </a:endParaRPr>
          </a:p>
        </p:txBody>
      </p:sp>
      <p:cxnSp>
        <p:nvCxnSpPr>
          <p:cNvPr id="6153" name="AutoShape 11"/>
          <p:cNvCxnSpPr>
            <a:cxnSpLocks noChangeShapeType="1"/>
          </p:cNvCxnSpPr>
          <p:nvPr/>
        </p:nvCxnSpPr>
        <p:spPr bwMode="auto">
          <a:xfrm>
            <a:off x="3348623" y="1959440"/>
            <a:ext cx="1032771" cy="438744"/>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6154" name="AutoShape 12"/>
          <p:cNvCxnSpPr>
            <a:cxnSpLocks noChangeShapeType="1"/>
            <a:stCxn id="6146" idx="2"/>
            <a:endCxn id="15364" idx="0"/>
          </p:cNvCxnSpPr>
          <p:nvPr/>
        </p:nvCxnSpPr>
        <p:spPr bwMode="auto">
          <a:xfrm flipH="1">
            <a:off x="5928118" y="4137093"/>
            <a:ext cx="1588695" cy="778996"/>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6155" name="AutoShape 13"/>
          <p:cNvCxnSpPr>
            <a:cxnSpLocks noChangeShapeType="1"/>
            <a:endCxn id="15367" idx="0"/>
          </p:cNvCxnSpPr>
          <p:nvPr/>
        </p:nvCxnSpPr>
        <p:spPr bwMode="auto">
          <a:xfrm>
            <a:off x="9997747" y="4140529"/>
            <a:ext cx="444663" cy="762146"/>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5371" name="Text Box 15"/>
          <p:cNvSpPr txBox="1">
            <a:spLocks noChangeArrowheads="1"/>
          </p:cNvSpPr>
          <p:nvPr/>
        </p:nvSpPr>
        <p:spPr bwMode="auto">
          <a:xfrm>
            <a:off x="1983577" y="167873"/>
            <a:ext cx="6723861" cy="33060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ts val="1000"/>
              </a:spcAft>
              <a:buClrTx/>
              <a:buSzTx/>
              <a:buNone/>
            </a:pPr>
            <a:r>
              <a:rPr lang="it-IT" altLang="it-IT" sz="1400" b="1" u="sng" dirty="0">
                <a:solidFill>
                  <a:srgbClr val="FF0000"/>
                </a:solidFill>
                <a:latin typeface="Candara" panose="020E0502030303020204" pitchFamily="34" charset="0"/>
              </a:rPr>
              <a:t>COMPETENZE DEL PROFILO IN USCITA (FINE PRIMO CICLO)</a:t>
            </a:r>
            <a:endParaRPr lang="it-IT" altLang="it-IT" sz="1400" dirty="0">
              <a:solidFill>
                <a:schemeClr val="tx1"/>
              </a:solidFill>
              <a:latin typeface="Candara" panose="020E0502030303020204" pitchFamily="34" charset="0"/>
            </a:endParaRPr>
          </a:p>
        </p:txBody>
      </p:sp>
      <p:sp>
        <p:nvSpPr>
          <p:cNvPr id="15372" name="Casella di testo 2"/>
          <p:cNvSpPr txBox="1">
            <a:spLocks noChangeArrowheads="1"/>
          </p:cNvSpPr>
          <p:nvPr/>
        </p:nvSpPr>
        <p:spPr bwMode="auto">
          <a:xfrm>
            <a:off x="1006800" y="4870850"/>
            <a:ext cx="2841301" cy="156804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None/>
            </a:pPr>
            <a:r>
              <a:rPr lang="it-IT" altLang="it-IT" sz="1400" b="1" dirty="0">
                <a:latin typeface="Candara" panose="020E0502030303020204" pitchFamily="34" charset="0"/>
                <a:cs typeface="Calibri" panose="020F0502020204030204" pitchFamily="34" charset="0"/>
              </a:rPr>
              <a:t>Competenze digitali:</a:t>
            </a:r>
          </a:p>
          <a:p>
            <a:pPr>
              <a:buNone/>
            </a:pPr>
            <a:r>
              <a:rPr lang="it-IT" altLang="it-IT" sz="1400" dirty="0">
                <a:latin typeface="Candara" panose="020E0502030303020204" pitchFamily="34" charset="0"/>
                <a:cs typeface="Calibri" panose="020F0502020204030204" pitchFamily="34" charset="0"/>
              </a:rPr>
              <a:t> Usa le tecnologie in contesti comunicativi concreti per ricercare dati e informazioni e per interagire con soggetti diversi.</a:t>
            </a:r>
          </a:p>
        </p:txBody>
      </p:sp>
      <p:cxnSp>
        <p:nvCxnSpPr>
          <p:cNvPr id="6159" name="AutoShape 13"/>
          <p:cNvCxnSpPr>
            <a:cxnSpLocks noChangeShapeType="1"/>
            <a:endCxn id="15372" idx="0"/>
          </p:cNvCxnSpPr>
          <p:nvPr/>
        </p:nvCxnSpPr>
        <p:spPr bwMode="auto">
          <a:xfrm flipH="1">
            <a:off x="2427451" y="4149726"/>
            <a:ext cx="1577813" cy="721124"/>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4" name="Casella di testo 2"/>
          <p:cNvSpPr txBox="1">
            <a:spLocks noChangeArrowheads="1"/>
          </p:cNvSpPr>
          <p:nvPr/>
        </p:nvSpPr>
        <p:spPr bwMode="auto">
          <a:xfrm>
            <a:off x="125594" y="2501290"/>
            <a:ext cx="3035119" cy="170399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buNone/>
            </a:pPr>
            <a:r>
              <a:rPr lang="it-IT" altLang="it-IT" sz="1400" b="1" dirty="0">
                <a:latin typeface="Candara" panose="020E0502030303020204" pitchFamily="34" charset="0"/>
                <a:cs typeface="Calibri" panose="020F0502020204030204" pitchFamily="34" charset="0"/>
              </a:rPr>
              <a:t>Competenza nella madre lingua: </a:t>
            </a:r>
            <a:r>
              <a:rPr lang="it-IT" sz="1400" dirty="0">
                <a:latin typeface="Candara" panose="020E0502030303020204" pitchFamily="34" charset="0"/>
                <a:cs typeface="Calibri" panose="020F0502020204030204" pitchFamily="34" charset="0"/>
              </a:rPr>
              <a:t>Ha una padronanza della lingua italiana tale da comprendere testi di tipo informativo, individuandone il senso globale, utilizzando strategie di lettura adeguate, e di riferire ai compagni le informazioni principali.</a:t>
            </a:r>
            <a:endParaRPr lang="it-IT" altLang="it-IT" sz="1400" dirty="0">
              <a:solidFill>
                <a:schemeClr val="tx1"/>
              </a:solidFill>
              <a:latin typeface="Candara" panose="020E0502030303020204" pitchFamily="34" charset="0"/>
              <a:cs typeface="Calibri" panose="020F0502020204030204" pitchFamily="34" charset="0"/>
            </a:endParaRPr>
          </a:p>
        </p:txBody>
      </p:sp>
      <p:cxnSp>
        <p:nvCxnSpPr>
          <p:cNvPr id="15" name="AutoShape 11"/>
          <p:cNvCxnSpPr>
            <a:cxnSpLocks noChangeShapeType="1"/>
            <a:stCxn id="6146" idx="1"/>
          </p:cNvCxnSpPr>
          <p:nvPr/>
        </p:nvCxnSpPr>
        <p:spPr bwMode="auto">
          <a:xfrm flipH="1" flipV="1">
            <a:off x="3140396" y="3261371"/>
            <a:ext cx="328086" cy="15226"/>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686124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2" presetClass="entr" presetSubtype="4" fill="hold" nodeType="withEffect">
                                  <p:stCondLst>
                                    <p:cond delay="0"/>
                                  </p:stCondLst>
                                  <p:childTnLst>
                                    <p:set>
                                      <p:cBhvr>
                                        <p:cTn id="9" dur="1" fill="hold">
                                          <p:stCondLst>
                                            <p:cond delay="0"/>
                                          </p:stCondLst>
                                        </p:cTn>
                                        <p:tgtEl>
                                          <p:spTgt spid="6153"/>
                                        </p:tgtEl>
                                        <p:attrNameLst>
                                          <p:attrName>style.visibility</p:attrName>
                                        </p:attrNameLst>
                                      </p:cBhvr>
                                      <p:to>
                                        <p:strVal val="visible"/>
                                      </p:to>
                                    </p:set>
                                    <p:anim calcmode="lin" valueType="num">
                                      <p:cBhvr additive="base">
                                        <p:cTn id="10" dur="500" fill="hold"/>
                                        <p:tgtEl>
                                          <p:spTgt spid="6153"/>
                                        </p:tgtEl>
                                        <p:attrNameLst>
                                          <p:attrName>ppt_x</p:attrName>
                                        </p:attrNameLst>
                                      </p:cBhvr>
                                      <p:tavLst>
                                        <p:tav tm="0">
                                          <p:val>
                                            <p:strVal val="#ppt_x"/>
                                          </p:val>
                                        </p:tav>
                                        <p:tav tm="100000">
                                          <p:val>
                                            <p:strVal val="#ppt_x"/>
                                          </p:val>
                                        </p:tav>
                                      </p:tavLst>
                                    </p:anim>
                                    <p:anim calcmode="lin" valueType="num">
                                      <p:cBhvr additive="base">
                                        <p:cTn id="11" dur="500" fill="hold"/>
                                        <p:tgtEl>
                                          <p:spTgt spid="6153"/>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159"/>
                                        </p:tgtEl>
                                        <p:attrNameLst>
                                          <p:attrName>style.visibility</p:attrName>
                                        </p:attrNameLst>
                                      </p:cBhvr>
                                      <p:to>
                                        <p:strVal val="visible"/>
                                      </p:to>
                                    </p:set>
                                    <p:anim calcmode="lin" valueType="num">
                                      <p:cBhvr additive="base">
                                        <p:cTn id="14" dur="500" fill="hold"/>
                                        <p:tgtEl>
                                          <p:spTgt spid="6159"/>
                                        </p:tgtEl>
                                        <p:attrNameLst>
                                          <p:attrName>ppt_x</p:attrName>
                                        </p:attrNameLst>
                                      </p:cBhvr>
                                      <p:tavLst>
                                        <p:tav tm="0">
                                          <p:val>
                                            <p:strVal val="#ppt_x"/>
                                          </p:val>
                                        </p:tav>
                                        <p:tav tm="100000">
                                          <p:val>
                                            <p:strVal val="#ppt_x"/>
                                          </p:val>
                                        </p:tav>
                                      </p:tavLst>
                                    </p:anim>
                                    <p:anim calcmode="lin" valueType="num">
                                      <p:cBhvr additive="base">
                                        <p:cTn id="15" dur="500" fill="hold"/>
                                        <p:tgtEl>
                                          <p:spTgt spid="615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154"/>
                                        </p:tgtEl>
                                        <p:attrNameLst>
                                          <p:attrName>style.visibility</p:attrName>
                                        </p:attrNameLst>
                                      </p:cBhvr>
                                      <p:to>
                                        <p:strVal val="visible"/>
                                      </p:to>
                                    </p:set>
                                    <p:anim calcmode="lin" valueType="num">
                                      <p:cBhvr additive="base">
                                        <p:cTn id="18" dur="500" fill="hold"/>
                                        <p:tgtEl>
                                          <p:spTgt spid="6154"/>
                                        </p:tgtEl>
                                        <p:attrNameLst>
                                          <p:attrName>ppt_x</p:attrName>
                                        </p:attrNameLst>
                                      </p:cBhvr>
                                      <p:tavLst>
                                        <p:tav tm="0">
                                          <p:val>
                                            <p:strVal val="#ppt_x"/>
                                          </p:val>
                                        </p:tav>
                                        <p:tav tm="100000">
                                          <p:val>
                                            <p:strVal val="#ppt_x"/>
                                          </p:val>
                                        </p:tav>
                                      </p:tavLst>
                                    </p:anim>
                                    <p:anim calcmode="lin" valueType="num">
                                      <p:cBhvr additive="base">
                                        <p:cTn id="19" dur="500" fill="hold"/>
                                        <p:tgtEl>
                                          <p:spTgt spid="615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155"/>
                                        </p:tgtEl>
                                        <p:attrNameLst>
                                          <p:attrName>style.visibility</p:attrName>
                                        </p:attrNameLst>
                                      </p:cBhvr>
                                      <p:to>
                                        <p:strVal val="visible"/>
                                      </p:to>
                                    </p:set>
                                    <p:anim calcmode="lin" valueType="num">
                                      <p:cBhvr additive="base">
                                        <p:cTn id="22" dur="500" fill="hold"/>
                                        <p:tgtEl>
                                          <p:spTgt spid="6155"/>
                                        </p:tgtEl>
                                        <p:attrNameLst>
                                          <p:attrName>ppt_x</p:attrName>
                                        </p:attrNameLst>
                                      </p:cBhvr>
                                      <p:tavLst>
                                        <p:tav tm="0">
                                          <p:val>
                                            <p:strVal val="#ppt_x"/>
                                          </p:val>
                                        </p:tav>
                                        <p:tav tm="100000">
                                          <p:val>
                                            <p:strVal val="#ppt_x"/>
                                          </p:val>
                                        </p:tav>
                                      </p:tavLst>
                                    </p:anim>
                                    <p:anim calcmode="lin" valueType="num">
                                      <p:cBhvr additive="base">
                                        <p:cTn id="23" dur="500" fill="hold"/>
                                        <p:tgtEl>
                                          <p:spTgt spid="615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49"/>
                                        </p:tgtEl>
                                        <p:attrNameLst>
                                          <p:attrName>style.visibility</p:attrName>
                                        </p:attrNameLst>
                                      </p:cBhvr>
                                      <p:to>
                                        <p:strVal val="visible"/>
                                      </p:to>
                                    </p:set>
                                    <p:anim calcmode="lin" valueType="num">
                                      <p:cBhvr additive="base">
                                        <p:cTn id="26" dur="500" fill="hold"/>
                                        <p:tgtEl>
                                          <p:spTgt spid="6149"/>
                                        </p:tgtEl>
                                        <p:attrNameLst>
                                          <p:attrName>ppt_x</p:attrName>
                                        </p:attrNameLst>
                                      </p:cBhvr>
                                      <p:tavLst>
                                        <p:tav tm="0">
                                          <p:val>
                                            <p:strVal val="#ppt_x"/>
                                          </p:val>
                                        </p:tav>
                                        <p:tav tm="100000">
                                          <p:val>
                                            <p:strVal val="#ppt_x"/>
                                          </p:val>
                                        </p:tav>
                                      </p:tavLst>
                                    </p:anim>
                                    <p:anim calcmode="lin" valueType="num">
                                      <p:cBhvr additive="base">
                                        <p:cTn id="27" dur="500" fill="hold"/>
                                        <p:tgtEl>
                                          <p:spTgt spid="614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asella di testo 2"/>
          <p:cNvSpPr txBox="1">
            <a:spLocks noChangeArrowheads="1"/>
          </p:cNvSpPr>
          <p:nvPr/>
        </p:nvSpPr>
        <p:spPr bwMode="auto">
          <a:xfrm>
            <a:off x="7100493" y="1019105"/>
            <a:ext cx="1512888" cy="59213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200" dirty="0">
                <a:solidFill>
                  <a:schemeClr val="bg2">
                    <a:lumMod val="50000"/>
                  </a:schemeClr>
                </a:solidFill>
              </a:rPr>
              <a:t>OBIETTIVO DI APPRENDIMENTO COGNITIVO</a:t>
            </a:r>
          </a:p>
        </p:txBody>
      </p:sp>
      <p:cxnSp>
        <p:nvCxnSpPr>
          <p:cNvPr id="8199" name="AutoShape 12"/>
          <p:cNvCxnSpPr>
            <a:cxnSpLocks noChangeShapeType="1"/>
            <a:stCxn id="8195" idx="2"/>
            <a:endCxn id="8202" idx="0"/>
          </p:cNvCxnSpPr>
          <p:nvPr/>
        </p:nvCxnSpPr>
        <p:spPr bwMode="auto">
          <a:xfrm flipH="1">
            <a:off x="6262688" y="1611244"/>
            <a:ext cx="1594249" cy="81287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200" name="AutoShape 14"/>
          <p:cNvCxnSpPr>
            <a:cxnSpLocks noChangeShapeType="1"/>
          </p:cNvCxnSpPr>
          <p:nvPr/>
        </p:nvCxnSpPr>
        <p:spPr bwMode="auto">
          <a:xfrm>
            <a:off x="6176963" y="3760789"/>
            <a:ext cx="0" cy="407987"/>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7417" name="Text Box 2"/>
          <p:cNvSpPr txBox="1">
            <a:spLocks noChangeArrowheads="1"/>
          </p:cNvSpPr>
          <p:nvPr/>
        </p:nvSpPr>
        <p:spPr bwMode="auto">
          <a:xfrm>
            <a:off x="117565" y="188913"/>
            <a:ext cx="11952515" cy="596757"/>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600" b="1" u="sng" dirty="0">
                <a:solidFill>
                  <a:schemeClr val="accent1">
                    <a:lumMod val="75000"/>
                  </a:schemeClr>
                </a:solidFill>
              </a:rPr>
              <a:t>OBIETTIVI DI APPRENDIMENTO PER L’OSS: </a:t>
            </a:r>
            <a:r>
              <a:rPr lang="it-IT" sz="1600" dirty="0"/>
              <a:t>Conservare e utilizzare in modo durevole gli oceani, i mari e le risorse marine per uno sviluppo sostenibile</a:t>
            </a:r>
            <a:endParaRPr lang="it-IT" altLang="it-IT" sz="1600" dirty="0">
              <a:solidFill>
                <a:schemeClr val="accent1">
                  <a:lumMod val="75000"/>
                </a:schemeClr>
              </a:solidFill>
            </a:endParaRPr>
          </a:p>
        </p:txBody>
      </p:sp>
      <p:sp>
        <p:nvSpPr>
          <p:cNvPr id="8202" name="AutoShape 4"/>
          <p:cNvSpPr>
            <a:spLocks noChangeArrowheads="1"/>
          </p:cNvSpPr>
          <p:nvPr/>
        </p:nvSpPr>
        <p:spPr bwMode="auto">
          <a:xfrm>
            <a:off x="3719513" y="2424114"/>
            <a:ext cx="5086350" cy="1336675"/>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1000"/>
              </a:spcAft>
              <a:buClrTx/>
              <a:buSzTx/>
              <a:buNone/>
              <a:defRPr/>
            </a:pPr>
            <a:r>
              <a:rPr lang="it-IT" altLang="it-IT" sz="1200" b="1" u="sng" dirty="0">
                <a:solidFill>
                  <a:schemeClr val="bg2">
                    <a:lumMod val="50000"/>
                  </a:schemeClr>
                </a:solidFill>
                <a:latin typeface="Candara" panose="020E0502030303020204" pitchFamily="34" charset="0"/>
                <a:cs typeface="Arial" charset="0"/>
              </a:rPr>
              <a:t>COMPITO DI REALTA’</a:t>
            </a:r>
          </a:p>
          <a:p>
            <a:pPr algn="ctr" eaLnBrk="1" hangingPunct="1">
              <a:spcBef>
                <a:spcPct val="0"/>
              </a:spcBef>
              <a:spcAft>
                <a:spcPts val="1000"/>
              </a:spcAft>
              <a:buClrTx/>
              <a:buSzTx/>
              <a:buNone/>
              <a:defRPr/>
            </a:pPr>
            <a:r>
              <a:rPr lang="it-IT" altLang="it-IT" sz="1200" dirty="0">
                <a:solidFill>
                  <a:schemeClr val="bg2">
                    <a:lumMod val="50000"/>
                  </a:schemeClr>
                </a:solidFill>
                <a:latin typeface="Candara" panose="020E0502030303020204" pitchFamily="34" charset="0"/>
                <a:cs typeface="Arial" charset="0"/>
              </a:rPr>
              <a:t>PROGETTATE E REALIZZATE  UNA PRESENTAZIONE IN POWER POINT CON I LAVORI REALIZZATI  PER ILLUSTRARE QUALI SONO I RISCHI PER IL MARE E LE PROPOSTE DI SOSTENIBILITA’</a:t>
            </a:r>
          </a:p>
          <a:p>
            <a:pPr algn="ctr" eaLnBrk="1" hangingPunct="1">
              <a:spcBef>
                <a:spcPct val="0"/>
              </a:spcBef>
              <a:spcAft>
                <a:spcPts val="1000"/>
              </a:spcAft>
              <a:buClrTx/>
              <a:buSzTx/>
              <a:buNone/>
              <a:defRPr/>
            </a:pPr>
            <a:endParaRPr lang="it-IT" altLang="it-IT" sz="1200" dirty="0">
              <a:solidFill>
                <a:schemeClr val="accent1">
                  <a:lumMod val="75000"/>
                </a:schemeClr>
              </a:solidFill>
              <a:latin typeface="Comic Sans MS" pitchFamily="66" charset="0"/>
              <a:cs typeface="Arial" charset="0"/>
            </a:endParaRPr>
          </a:p>
        </p:txBody>
      </p:sp>
      <p:sp>
        <p:nvSpPr>
          <p:cNvPr id="8203" name="Casella di testo 2"/>
          <p:cNvSpPr txBox="1">
            <a:spLocks noChangeArrowheads="1"/>
          </p:cNvSpPr>
          <p:nvPr/>
        </p:nvSpPr>
        <p:spPr bwMode="auto">
          <a:xfrm>
            <a:off x="4953794" y="4202043"/>
            <a:ext cx="2446338" cy="43021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200" dirty="0">
                <a:solidFill>
                  <a:schemeClr val="bg2">
                    <a:lumMod val="50000"/>
                  </a:schemeClr>
                </a:solidFill>
              </a:rPr>
              <a:t>OBIETTIVI DI APPRENDIMENTO SOCIO-EMOTIVO</a:t>
            </a:r>
            <a:endParaRPr lang="it-IT" altLang="it-IT" sz="1200" b="1" dirty="0">
              <a:solidFill>
                <a:schemeClr val="bg2">
                  <a:lumMod val="50000"/>
                </a:schemeClr>
              </a:solidFill>
            </a:endParaRPr>
          </a:p>
        </p:txBody>
      </p:sp>
      <p:cxnSp>
        <p:nvCxnSpPr>
          <p:cNvPr id="8204" name="AutoShape 14"/>
          <p:cNvCxnSpPr>
            <a:cxnSpLocks noChangeShapeType="1"/>
          </p:cNvCxnSpPr>
          <p:nvPr/>
        </p:nvCxnSpPr>
        <p:spPr bwMode="auto">
          <a:xfrm flipH="1">
            <a:off x="3992451" y="4632256"/>
            <a:ext cx="1505062" cy="613088"/>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211" name="AutoShape 12"/>
          <p:cNvCxnSpPr>
            <a:cxnSpLocks noChangeShapeType="1"/>
          </p:cNvCxnSpPr>
          <p:nvPr/>
        </p:nvCxnSpPr>
        <p:spPr bwMode="auto">
          <a:xfrm flipH="1" flipV="1">
            <a:off x="8613381" y="1169990"/>
            <a:ext cx="827707" cy="1142927"/>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22" name="CasellaDiTesto 48"/>
          <p:cNvSpPr txBox="1">
            <a:spLocks noChangeArrowheads="1"/>
          </p:cNvSpPr>
          <p:nvPr/>
        </p:nvSpPr>
        <p:spPr bwMode="auto">
          <a:xfrm>
            <a:off x="9536589" y="3687046"/>
            <a:ext cx="2450308" cy="2031325"/>
          </a:xfrm>
          <a:prstGeom prst="rect">
            <a:avLst/>
          </a:prstGeom>
          <a:ln>
            <a:solidFill>
              <a:schemeClr val="accent1"/>
            </a:solidFill>
          </a:ln>
          <a:extLst>
            <a:ext uri="{909E8E84-426E-40dd-AFC4-6F175D3DCCD1}">
              <a14:hiddenFill xmlns:a14="http://schemas.microsoft.com/office/drawing/2010/main" xmlns="">
                <a:solidFill>
                  <a:srgbClr val="FFFFFF"/>
                </a:solidFill>
              </a14:hiddenFill>
            </a:ext>
          </a:extLst>
        </p:spPr>
        <p:txBody>
          <a:bodyPr wrap="square">
            <a:spAutoFit/>
          </a:bodyPr>
          <a:lstStyle>
            <a:defPPr>
              <a:defRPr lang="it-IT"/>
            </a:defPPr>
            <a:lvl1pPr>
              <a:defRPr sz="1400">
                <a:latin typeface="Candara" panose="020E0502030303020204" pitchFamily="34" charset="0"/>
              </a:defRPr>
            </a:lvl1pPr>
          </a:lstStyle>
          <a:p>
            <a:r>
              <a:rPr lang="it-IT" altLang="it-IT" dirty="0"/>
              <a:t>Il discente comprende le minacce al sistema degli oceani come l’inquinamento e </a:t>
            </a:r>
          </a:p>
          <a:p>
            <a:r>
              <a:rPr lang="it-IT" altLang="it-IT" dirty="0"/>
              <a:t>la pesca eccessiva e riconosce e sa spiegare la relativa fragilità di molti ecosistemi </a:t>
            </a:r>
          </a:p>
          <a:p>
            <a:r>
              <a:rPr lang="it-IT" altLang="it-IT" dirty="0"/>
              <a:t>oceanici, incluse barriere coralline e zone morte per ipossia</a:t>
            </a:r>
          </a:p>
        </p:txBody>
      </p:sp>
      <p:cxnSp>
        <p:nvCxnSpPr>
          <p:cNvPr id="24" name="AutoShape 12"/>
          <p:cNvCxnSpPr>
            <a:cxnSpLocks noChangeShapeType="1"/>
          </p:cNvCxnSpPr>
          <p:nvPr/>
        </p:nvCxnSpPr>
        <p:spPr bwMode="auto">
          <a:xfrm>
            <a:off x="1674254" y="2722508"/>
            <a:ext cx="26294" cy="568239"/>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25" name="Casella di testo 2"/>
          <p:cNvSpPr txBox="1">
            <a:spLocks noChangeArrowheads="1"/>
          </p:cNvSpPr>
          <p:nvPr/>
        </p:nvSpPr>
        <p:spPr bwMode="auto">
          <a:xfrm>
            <a:off x="828271" y="3290747"/>
            <a:ext cx="2446338" cy="430213"/>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it-IT" altLang="it-IT" sz="1200" dirty="0">
                <a:solidFill>
                  <a:schemeClr val="bg2">
                    <a:lumMod val="50000"/>
                  </a:schemeClr>
                </a:solidFill>
              </a:rPr>
              <a:t>OBIETTIVI DI APPRENDIMENTO COMPORTAMENTALE</a:t>
            </a:r>
            <a:endParaRPr lang="it-IT" altLang="it-IT" sz="1200" b="1" dirty="0">
              <a:solidFill>
                <a:schemeClr val="bg2">
                  <a:lumMod val="50000"/>
                </a:schemeClr>
              </a:solidFill>
            </a:endParaRPr>
          </a:p>
        </p:txBody>
      </p:sp>
      <p:cxnSp>
        <p:nvCxnSpPr>
          <p:cNvPr id="9" name="Connettore diritto 8"/>
          <p:cNvCxnSpPr>
            <a:stCxn id="8202" idx="1"/>
          </p:cNvCxnSpPr>
          <p:nvPr/>
        </p:nvCxnSpPr>
        <p:spPr>
          <a:xfrm flipH="1">
            <a:off x="3274609" y="3092452"/>
            <a:ext cx="444904" cy="198295"/>
          </a:xfrm>
          <a:prstGeom prst="line">
            <a:avLst/>
          </a:prstGeom>
        </p:spPr>
        <p:style>
          <a:lnRef idx="1">
            <a:schemeClr val="dk1"/>
          </a:lnRef>
          <a:fillRef idx="0">
            <a:schemeClr val="dk1"/>
          </a:fillRef>
          <a:effectRef idx="0">
            <a:schemeClr val="dk1"/>
          </a:effectRef>
          <a:fontRef idx="minor">
            <a:schemeClr val="tx1"/>
          </a:fontRef>
        </p:style>
      </p:cxnSp>
      <p:sp>
        <p:nvSpPr>
          <p:cNvPr id="16" name="Rettangolo 15"/>
          <p:cNvSpPr/>
          <p:nvPr/>
        </p:nvSpPr>
        <p:spPr>
          <a:xfrm>
            <a:off x="914087" y="5245344"/>
            <a:ext cx="3280649" cy="1169551"/>
          </a:xfrm>
          <a:prstGeom prst="rect">
            <a:avLst/>
          </a:prstGeom>
          <a:ln>
            <a:solidFill>
              <a:schemeClr val="accent1"/>
            </a:solidFill>
          </a:ln>
        </p:spPr>
        <p:txBody>
          <a:bodyPr wrap="square">
            <a:spAutoFit/>
          </a:bodyPr>
          <a:lstStyle/>
          <a:p>
            <a:r>
              <a:rPr lang="it-IT" sz="1400" dirty="0">
                <a:latin typeface="Candara" panose="020E0502030303020204" pitchFamily="34" charset="0"/>
              </a:rPr>
              <a:t>Il discente è in grado di mostrare alle persone l’impatto che l’umanità sta avendo sugli oceani (perdita di biomasse, acidificazione, inquinamento, ecc.) e il valore di oceani sani e puliti.</a:t>
            </a:r>
          </a:p>
        </p:txBody>
      </p:sp>
      <p:sp>
        <p:nvSpPr>
          <p:cNvPr id="2" name="CasellaDiTesto 1"/>
          <p:cNvSpPr txBox="1"/>
          <p:nvPr/>
        </p:nvSpPr>
        <p:spPr>
          <a:xfrm>
            <a:off x="9441087" y="1536366"/>
            <a:ext cx="2384770" cy="1815882"/>
          </a:xfrm>
          <a:prstGeom prst="rect">
            <a:avLst/>
          </a:prstGeom>
          <a:noFill/>
          <a:ln>
            <a:solidFill>
              <a:schemeClr val="bg2">
                <a:lumMod val="60000"/>
                <a:lumOff val="40000"/>
              </a:schemeClr>
            </a:solidFill>
          </a:ln>
        </p:spPr>
        <p:txBody>
          <a:bodyPr wrap="square" rtlCol="0">
            <a:spAutoFit/>
          </a:bodyPr>
          <a:lstStyle/>
          <a:p>
            <a:r>
              <a:rPr lang="it-IT" sz="1400" dirty="0">
                <a:latin typeface="Candara" panose="020E0502030303020204" pitchFamily="34" charset="0"/>
              </a:rPr>
              <a:t>Il discente intende l’acqua come condizione necessaria di vita e comprende </a:t>
            </a:r>
          </a:p>
          <a:p>
            <a:r>
              <a:rPr lang="it-IT" sz="1400" dirty="0">
                <a:latin typeface="Candara" panose="020E0502030303020204" pitchFamily="34" charset="0"/>
              </a:rPr>
              <a:t>l’importanza della sua qualità e quantità, cause, effetti e conseguenze </a:t>
            </a:r>
          </a:p>
          <a:p>
            <a:r>
              <a:rPr lang="it-IT" sz="1400" dirty="0">
                <a:latin typeface="Candara" panose="020E0502030303020204" pitchFamily="34" charset="0"/>
              </a:rPr>
              <a:t>dell’inquinamento e della carenza di acqua</a:t>
            </a:r>
          </a:p>
        </p:txBody>
      </p:sp>
      <p:cxnSp>
        <p:nvCxnSpPr>
          <p:cNvPr id="19" name="AutoShape 12"/>
          <p:cNvCxnSpPr>
            <a:cxnSpLocks noChangeShapeType="1"/>
          </p:cNvCxnSpPr>
          <p:nvPr/>
        </p:nvCxnSpPr>
        <p:spPr bwMode="auto">
          <a:xfrm flipH="1" flipV="1">
            <a:off x="8613381" y="1644511"/>
            <a:ext cx="923209" cy="2227476"/>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8" name="CasellaDiTesto 7"/>
          <p:cNvSpPr txBox="1"/>
          <p:nvPr/>
        </p:nvSpPr>
        <p:spPr>
          <a:xfrm>
            <a:off x="575713" y="1668303"/>
            <a:ext cx="2703721" cy="954107"/>
          </a:xfrm>
          <a:prstGeom prst="rect">
            <a:avLst/>
          </a:prstGeom>
          <a:ln>
            <a:solidFill>
              <a:schemeClr val="bg2">
                <a:lumMod val="60000"/>
                <a:lumOff val="40000"/>
              </a:schemeClr>
            </a:solidFill>
          </a:ln>
        </p:spPr>
        <p:txBody>
          <a:bodyPr wrap="square">
            <a:spAutoFit/>
          </a:bodyPr>
          <a:lstStyle>
            <a:defPPr>
              <a:defRPr lang="it-IT"/>
            </a:defPPr>
            <a:lvl1pPr>
              <a:defRPr sz="1400">
                <a:latin typeface="Candara" panose="020E0502030303020204" pitchFamily="34" charset="0"/>
              </a:defRPr>
            </a:lvl1pPr>
          </a:lstStyle>
          <a:p>
            <a:r>
              <a:rPr lang="it-IT" dirty="0"/>
              <a:t>Il discente è in grado di ridurre la propria impronta idrica e risparmiare acqua nelle proprie abitudini giornaliere</a:t>
            </a:r>
          </a:p>
        </p:txBody>
      </p:sp>
      <p:sp>
        <p:nvSpPr>
          <p:cNvPr id="12" name="CasellaDiTesto 11"/>
          <p:cNvSpPr txBox="1"/>
          <p:nvPr/>
        </p:nvSpPr>
        <p:spPr>
          <a:xfrm>
            <a:off x="7273100" y="5133595"/>
            <a:ext cx="1808262" cy="1169551"/>
          </a:xfrm>
          <a:prstGeom prst="rect">
            <a:avLst/>
          </a:prstGeom>
          <a:ln>
            <a:solidFill>
              <a:schemeClr val="bg2">
                <a:lumMod val="60000"/>
                <a:lumOff val="40000"/>
              </a:schemeClr>
            </a:solidFill>
          </a:ln>
        </p:spPr>
        <p:txBody>
          <a:bodyPr wrap="square">
            <a:spAutoFit/>
          </a:bodyPr>
          <a:lstStyle>
            <a:defPPr>
              <a:defRPr lang="it-IT"/>
            </a:defPPr>
            <a:lvl1pPr>
              <a:defRPr sz="1400">
                <a:solidFill>
                  <a:schemeClr val="bg2">
                    <a:lumMod val="40000"/>
                    <a:lumOff val="60000"/>
                  </a:schemeClr>
                </a:solidFill>
                <a:latin typeface="Candara" panose="020E0502030303020204" pitchFamily="34" charset="0"/>
              </a:defRPr>
            </a:lvl1pPr>
          </a:lstStyle>
          <a:p>
            <a:r>
              <a:rPr lang="it-IT" dirty="0"/>
              <a:t> </a:t>
            </a:r>
            <a:r>
              <a:rPr lang="it-IT" dirty="0">
                <a:solidFill>
                  <a:schemeClr val="tx1"/>
                </a:solidFill>
              </a:rPr>
              <a:t>Il discente è in grado di sentirsi responsabile per il proprio utilizzo dell’acqua</a:t>
            </a:r>
          </a:p>
        </p:txBody>
      </p:sp>
      <p:cxnSp>
        <p:nvCxnSpPr>
          <p:cNvPr id="29" name="Connettore diritto 8"/>
          <p:cNvCxnSpPr>
            <a:endCxn id="12" idx="0"/>
          </p:cNvCxnSpPr>
          <p:nvPr/>
        </p:nvCxnSpPr>
        <p:spPr>
          <a:xfrm>
            <a:off x="6903760" y="4643278"/>
            <a:ext cx="1273471" cy="4903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346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ppt_x"/>
                                          </p:val>
                                        </p:tav>
                                        <p:tav tm="100000">
                                          <p:val>
                                            <p:strVal val="#ppt_x"/>
                                          </p:val>
                                        </p:tav>
                                      </p:tavLst>
                                    </p:anim>
                                    <p:anim calcmode="lin" valueType="num">
                                      <p:cBhvr additive="base">
                                        <p:cTn id="8" dur="500" fill="hold"/>
                                        <p:tgtEl>
                                          <p:spTgt spid="82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04"/>
                                        </p:tgtEl>
                                        <p:attrNameLst>
                                          <p:attrName>style.visibility</p:attrName>
                                        </p:attrNameLst>
                                      </p:cBhvr>
                                      <p:to>
                                        <p:strVal val="visible"/>
                                      </p:to>
                                    </p:set>
                                    <p:anim calcmode="lin" valueType="num">
                                      <p:cBhvr additive="base">
                                        <p:cTn id="15" dur="500" fill="hold"/>
                                        <p:tgtEl>
                                          <p:spTgt spid="8204"/>
                                        </p:tgtEl>
                                        <p:attrNameLst>
                                          <p:attrName>ppt_x</p:attrName>
                                        </p:attrNameLst>
                                      </p:cBhvr>
                                      <p:tavLst>
                                        <p:tav tm="0">
                                          <p:val>
                                            <p:strVal val="#ppt_x"/>
                                          </p:val>
                                        </p:tav>
                                        <p:tav tm="100000">
                                          <p:val>
                                            <p:strVal val="#ppt_x"/>
                                          </p:val>
                                        </p:tav>
                                      </p:tavLst>
                                    </p:anim>
                                    <p:anim calcmode="lin" valueType="num">
                                      <p:cBhvr additive="base">
                                        <p:cTn id="16"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additive="base">
                                        <p:cTn id="21" dur="500" fill="hold"/>
                                        <p:tgtEl>
                                          <p:spTgt spid="8195"/>
                                        </p:tgtEl>
                                        <p:attrNameLst>
                                          <p:attrName>ppt_x</p:attrName>
                                        </p:attrNameLst>
                                      </p:cBhvr>
                                      <p:tavLst>
                                        <p:tav tm="0">
                                          <p:val>
                                            <p:strVal val="#ppt_x"/>
                                          </p:val>
                                        </p:tav>
                                        <p:tav tm="100000">
                                          <p:val>
                                            <p:strVal val="#ppt_x"/>
                                          </p:val>
                                        </p:tav>
                                      </p:tavLst>
                                    </p:anim>
                                    <p:anim calcmode="lin" valueType="num">
                                      <p:cBhvr additive="base">
                                        <p:cTn id="22" dur="500" fill="hold"/>
                                        <p:tgtEl>
                                          <p:spTgt spid="819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additive="base">
                                        <p:cTn id="25" dur="500" fill="hold"/>
                                        <p:tgtEl>
                                          <p:spTgt spid="8199"/>
                                        </p:tgtEl>
                                        <p:attrNameLst>
                                          <p:attrName>ppt_x</p:attrName>
                                        </p:attrNameLst>
                                      </p:cBhvr>
                                      <p:tavLst>
                                        <p:tav tm="0">
                                          <p:val>
                                            <p:strVal val="#ppt_x"/>
                                          </p:val>
                                        </p:tav>
                                        <p:tav tm="100000">
                                          <p:val>
                                            <p:strVal val="#ppt_x"/>
                                          </p:val>
                                        </p:tav>
                                      </p:tavLst>
                                    </p:anim>
                                    <p:anim calcmode="lin" valueType="num">
                                      <p:cBhvr additive="base">
                                        <p:cTn id="26"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211"/>
                                        </p:tgtEl>
                                        <p:attrNameLst>
                                          <p:attrName>style.visibility</p:attrName>
                                        </p:attrNameLst>
                                      </p:cBhvr>
                                      <p:to>
                                        <p:strVal val="visible"/>
                                      </p:to>
                                    </p:set>
                                    <p:anim calcmode="lin" valueType="num">
                                      <p:cBhvr additive="base">
                                        <p:cTn id="39" dur="500" fill="hold"/>
                                        <p:tgtEl>
                                          <p:spTgt spid="8211"/>
                                        </p:tgtEl>
                                        <p:attrNameLst>
                                          <p:attrName>ppt_x</p:attrName>
                                        </p:attrNameLst>
                                      </p:cBhvr>
                                      <p:tavLst>
                                        <p:tav tm="0">
                                          <p:val>
                                            <p:strVal val="#ppt_x"/>
                                          </p:val>
                                        </p:tav>
                                        <p:tav tm="100000">
                                          <p:val>
                                            <p:strVal val="#ppt_x"/>
                                          </p:val>
                                        </p:tav>
                                      </p:tavLst>
                                    </p:anim>
                                    <p:anim calcmode="lin" valueType="num">
                                      <p:cBhvr additive="base">
                                        <p:cTn id="40" dur="500" fill="hold"/>
                                        <p:tgtEl>
                                          <p:spTgt spid="82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203" grpId="0" animBg="1"/>
      <p:bldP spid="22" grpId="0" animBg="1"/>
      <p:bldP spid="2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1985</TotalTime>
  <Words>4668</Words>
  <Application>Microsoft Office PowerPoint</Application>
  <PresentationFormat>Widescreen</PresentationFormat>
  <Paragraphs>344</Paragraphs>
  <Slides>21</Slides>
  <Notes>3</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34" baseType="lpstr">
      <vt:lpstr>Arial</vt:lpstr>
      <vt:lpstr>Calibri</vt:lpstr>
      <vt:lpstr>Candara</vt:lpstr>
      <vt:lpstr>Candara Light</vt:lpstr>
      <vt:lpstr>Century Gothic</vt:lpstr>
      <vt:lpstr>Comic Sans MS</vt:lpstr>
      <vt:lpstr>Georgia</vt:lpstr>
      <vt:lpstr>Times New Roman</vt:lpstr>
      <vt:lpstr>Trebuchet MS</vt:lpstr>
      <vt:lpstr>Wingdings</vt:lpstr>
      <vt:lpstr>Wingdings 3</vt:lpstr>
      <vt:lpstr>Ione</vt:lpstr>
      <vt:lpstr>Documento</vt:lpstr>
      <vt:lpstr>Presentazione standard di PowerPoint</vt:lpstr>
      <vt:lpstr>Presentazione standard di PowerPoint</vt:lpstr>
      <vt:lpstr>Titolo</vt:lpstr>
      <vt:lpstr>Percorso di Progettazione UdA</vt:lpstr>
      <vt:lpstr>OSS: Obiettivi di apprendimento per lo Sviluppo Sostenibile</vt:lpstr>
      <vt:lpstr>Presentazione standard di PowerPoint</vt:lpstr>
      <vt:lpstr>Presentazione standard di PowerPoint</vt:lpstr>
      <vt:lpstr>Presentazione standard di PowerPoint</vt:lpstr>
      <vt:lpstr>Presentazione standard di PowerPoint</vt:lpstr>
      <vt:lpstr>ORGANIZZAZIONE DELL’AMBIENTE DI APPRENDIMENTO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PC - Raffaella</cp:lastModifiedBy>
  <cp:revision>145</cp:revision>
  <dcterms:created xsi:type="dcterms:W3CDTF">2018-02-15T18:45:49Z</dcterms:created>
  <dcterms:modified xsi:type="dcterms:W3CDTF">2021-04-30T15:26:25Z</dcterms:modified>
</cp:coreProperties>
</file>