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324" r:id="rId2"/>
    <p:sldId id="322" r:id="rId3"/>
    <p:sldId id="325" r:id="rId4"/>
    <p:sldId id="326" r:id="rId5"/>
    <p:sldId id="344" r:id="rId6"/>
    <p:sldId id="345" r:id="rId7"/>
    <p:sldId id="346" r:id="rId8"/>
    <p:sldId id="327" r:id="rId9"/>
    <p:sldId id="329" r:id="rId10"/>
    <p:sldId id="328" r:id="rId11"/>
    <p:sldId id="330" r:id="rId12"/>
    <p:sldId id="331" r:id="rId13"/>
    <p:sldId id="333" r:id="rId14"/>
    <p:sldId id="332" r:id="rId15"/>
    <p:sldId id="334" r:id="rId16"/>
    <p:sldId id="339" r:id="rId17"/>
    <p:sldId id="340" r:id="rId18"/>
    <p:sldId id="341" r:id="rId19"/>
    <p:sldId id="342" r:id="rId20"/>
    <p:sldId id="335" r:id="rId21"/>
    <p:sldId id="343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11B55A8-CEB4-4958-86BA-4072993301F2}">
          <p14:sldIdLst>
            <p14:sldId id="324"/>
            <p14:sldId id="322"/>
            <p14:sldId id="325"/>
            <p14:sldId id="326"/>
            <p14:sldId id="344"/>
            <p14:sldId id="345"/>
            <p14:sldId id="346"/>
            <p14:sldId id="327"/>
            <p14:sldId id="329"/>
            <p14:sldId id="328"/>
            <p14:sldId id="330"/>
            <p14:sldId id="331"/>
            <p14:sldId id="333"/>
            <p14:sldId id="332"/>
            <p14:sldId id="334"/>
            <p14:sldId id="339"/>
            <p14:sldId id="340"/>
            <p14:sldId id="341"/>
            <p14:sldId id="342"/>
            <p14:sldId id="335"/>
            <p14:sldId id="34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6E6"/>
    <a:srgbClr val="85A6FF"/>
    <a:srgbClr val="4763E6"/>
    <a:srgbClr val="2018E3"/>
    <a:srgbClr val="488BE6"/>
    <a:srgbClr val="1B0FE6"/>
    <a:srgbClr val="4178E6"/>
    <a:srgbClr val="1F11FD"/>
    <a:srgbClr val="0076CD"/>
    <a:srgbClr val="FF8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768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90DC6-51A4-FF4E-BD58-540350F8F43E}" type="datetimeFigureOut">
              <a:rPr lang="it-IT" smtClean="0"/>
              <a:t>04/04/2022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CB372-AF45-164E-ABCB-96E15D9DA9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53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079A-2795-4779-8D89-D43C6A38EEC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317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" name="Google Shape;7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672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" name="Google Shape;7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672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" name="Google Shape;7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672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" name="Google Shape;7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672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" name="Google Shape;7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672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" name="Google Shape;7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672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" name="Google Shape;7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672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" name="Google Shape;7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672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" name="Google Shape;7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672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" name="Google Shape;7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672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" name="Google Shape;7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672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" name="Google Shape;7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672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32079A-2795-4779-8D89-D43C6A38EEC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317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" name="Google Shape;7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672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" name="Google Shape;7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672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" name="Google Shape;7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672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" name="Google Shape;7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672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" name="Google Shape;7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672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" name="Google Shape;7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672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9" name="Google Shape;7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672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731EA13-40D2-408C-960B-62A8D123A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63F604E3-EE1B-4CED-921C-963A53C31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D387923-89B1-450A-A5B2-CD413347D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697A6-89AD-4245-B9CD-6628A7655559}" type="datetime1">
              <a:rPr lang="it-IT" smtClean="0"/>
              <a:t>04/04/2022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988521D-DF15-41A6-B8D2-04E4BC377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Dirigente Biagina Vergari-Referente: Prof.ssa Patruno Elisabetta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827C641-4332-4577-988C-A8157D477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3D2D-F04F-4357-B4D0-7F5BACAEC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33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497CC4D-D8A6-48A3-BA5D-FCB902825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780BF58-5C6D-4F12-A4AC-C61D70A7D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76AD418-6459-449A-BEF6-F846BADD2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BCA39-71F1-478B-8635-D686CC249841}" type="datetime1">
              <a:rPr lang="it-IT" smtClean="0"/>
              <a:t>04/04/2022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A4ED385-B6B1-4090-9489-2327A1396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Dirigente Biagina Vergari-Referente: Prof.ssa Patruno Elisabetta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2E837D9-C0AD-4C53-8179-08B5C635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3D2D-F04F-4357-B4D0-7F5BACAEC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404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7242B58C-6BF1-44C5-91FD-52F7A5D2C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F451C887-3914-446E-883C-91DAF02D7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FEDF7DE-330A-4BF7-BDD2-CC83688A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BB0B-B854-4B7F-9EF0-B2F0E06FA8E4}" type="datetime1">
              <a:rPr lang="it-IT" smtClean="0"/>
              <a:t>04/04/2022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8F9AFE9-BC8F-4279-85FC-84CE4A1DE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Dirigente Biagina Vergari-Referente: Prof.ssa Patruno Elisabetta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A6290B5-CD72-465D-9ABD-6615CAFD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3D2D-F04F-4357-B4D0-7F5BACAEC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62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7B1ADC6-146F-45FD-BBD8-FC4BEB89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EA1AC12-50D9-4EFD-9C6F-1C9C9F9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0B4786A-66AB-40BE-ADB7-588020094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66035-5221-4E67-BA32-41BDCC65F503}" type="datetime1">
              <a:rPr lang="it-IT" smtClean="0"/>
              <a:t>04/04/2022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1A6310E-A8F9-450B-8C70-EC03EA9A5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Dirigente Biagina Vergari-Referente: Prof.ssa Patruno Elisabetta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0D4306C-C56E-42E9-A762-214266B1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3D2D-F04F-4357-B4D0-7F5BACAEC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29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174616B-7D1C-426E-9F52-49509293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FDAA7D6-2511-4D00-9E90-6EB4B26C2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BBBE815-8CE9-427C-B461-E8C0F2B0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3B1B-F6F5-43A6-A951-90DBB6D064A7}" type="datetime1">
              <a:rPr lang="it-IT" smtClean="0"/>
              <a:t>04/04/2022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A2D0954-E3E7-4D5E-8799-7999FD186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Dirigente Biagina Vergari-Referente: Prof.ssa Patruno Elisabetta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8C2AF14-3062-4118-8A08-0184D91AF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3D2D-F04F-4357-B4D0-7F5BACAEC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09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039B446-C948-4170-B6DB-20A3B924F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C1D6D50-1120-4FA6-AADB-D9CAA2877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494BDE5-0458-4E74-B4CB-2E2947F40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6CE49C0-6C4F-4D5E-9E54-AFF3CE126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47C77-EE50-412C-BC8D-91C92901D628}" type="datetime1">
              <a:rPr lang="it-IT" smtClean="0"/>
              <a:t>04/04/2022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1FB5D79-66C2-4F10-B882-F385FCAA9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Dirigente Biagina Vergari-Referente: Prof.ssa Patruno Elisabetta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43DD49C-74D2-4EFC-9BC0-18AE3D5F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3D2D-F04F-4357-B4D0-7F5BACAEC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39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ED30929-6650-46A8-804D-3505CABC0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4530ACC-139C-47EB-BC31-36D509D80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A95BA93-ED62-41A6-BF3E-AE5FA9C81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B7AA1643-3959-4F99-B8CE-E03521423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DFCEA5AE-5C94-4E2B-9C8D-CE67EE1A7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34E76A0-FB9D-49FE-9302-00267F28C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0E61-5025-4F12-9607-10D632690216}" type="datetime1">
              <a:rPr lang="it-IT" smtClean="0"/>
              <a:t>04/04/2022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A62307D-FF62-4978-BDAF-F5B78841A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Dirigente Biagina Vergari-Referente: Prof.ssa Patruno Elisabetta</a:t>
            </a:r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BB428D7-8B4D-4C80-BA4E-3993DAC7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3D2D-F04F-4357-B4D0-7F5BACAEC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08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6C9FF30-B3EC-475A-A82E-D0A0F77A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A12F1D1-893E-4AD7-8314-EFA2B7CF8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604E-F776-47E1-B62D-06118FB502C3}" type="datetime1">
              <a:rPr lang="it-IT" smtClean="0"/>
              <a:t>04/04/2022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28581895-D288-40FF-9016-BB9231ACF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Dirigente Biagina Vergari-Referente: Prof.ssa Patruno Elisabetta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2E56A771-237D-426B-B6BF-E06A5613D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3D2D-F04F-4357-B4D0-7F5BACAEC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64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E1B384E4-6F7E-4C1F-9A58-2814E316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223-9C95-4684-A4AA-D44B0E543815}" type="datetime1">
              <a:rPr lang="it-IT" smtClean="0"/>
              <a:t>04/04/2022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7E0BDD77-5F6C-444F-A854-3DA2B222C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Dirigente Biagina Vergari-Referente: Prof.ssa Patruno Elisabetta</a:t>
            </a: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90DC320-A096-463B-AAFE-F7D04960A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3D2D-F04F-4357-B4D0-7F5BACAEC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71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A047131-E564-44A9-830B-0A1D364EB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500905C-F3EA-4165-B0DF-BA56A9C21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F14A2189-EA26-447F-AFBD-255E9CF2B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B6C6E4B-A644-4259-8E0E-17562233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6267-6188-4DDC-914C-0A9E70EDFFA4}" type="datetime1">
              <a:rPr lang="it-IT" smtClean="0"/>
              <a:t>04/04/2022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8E3B3EE-DF20-4492-B94B-A4A63A782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Dirigente Biagina Vergari-Referente: Prof.ssa Patruno Elisabetta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9E1AE13-8476-4B8E-B742-28DB31A5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3D2D-F04F-4357-B4D0-7F5BACAEC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08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F598C43-5D31-41FB-AA8A-5E215D6C5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65B0CA5D-BA7F-4510-9BB9-232D50CB9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7956BCA-ECEC-4743-A6B7-706AE9702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6FD6625-B648-42A7-8FE4-40DA5BF6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F53D5-27EE-44A1-A4B4-50827CC95204}" type="datetime1">
              <a:rPr lang="it-IT" smtClean="0"/>
              <a:t>04/04/2022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EC634DA-71B9-42E5-B54A-5407E54F0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Dirigente Biagina Vergari-Referente: Prof.ssa Patruno Elisabetta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8FC752C-3D82-4338-BCB3-51E19979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3D2D-F04F-4357-B4D0-7F5BACAEC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92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87A0349F-2D8F-4C1F-A4A7-873E23DB7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F427839-38C4-400A-9DD3-84BAB7829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52BF974-E90B-45C3-B6AD-23C547819B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73C6-3803-474B-895B-39679A4C8C85}" type="datetime1">
              <a:rPr lang="it-IT" smtClean="0"/>
              <a:t>04/04/2022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6907A4D-D027-4CB6-B211-31CA3D27C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Dirigente Biagina Vergari-Referente: Prof.ssa Patruno Elisabetta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7F64B1C-5FDC-4F99-8A3B-5DD825E4D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A3D2D-F04F-4357-B4D0-7F5BACAEC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42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Il%20filo%20della%20speranza.mp4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8F9F333C-2345-4B2B-892A-ADA9EC17B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96" y="5017486"/>
            <a:ext cx="12192000" cy="1049862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Tematica n° 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2 Ridurre 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le disuguaglianze (Goal 10) </a:t>
            </a:r>
            <a:endParaRPr lang="it-IT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Percorsi 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di riflessione sulle disuguaglianze economiche causa di disagi sociali, ambientali e culturali.</a:t>
            </a:r>
            <a:endParaRPr lang="it-IT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it-IT" b="1" u="sng" dirty="0" smtClean="0">
                <a:solidFill>
                  <a:schemeClr val="accent2">
                    <a:lumMod val="50000"/>
                  </a:schemeClr>
                </a:solidFill>
              </a:rPr>
              <a:t>Scuola Secondaria di primo Grado «Quinto Ennio»-Lecce-Puglia</a:t>
            </a:r>
            <a:endParaRPr lang="it-IT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658B4F22-23E4-304D-A0A6-909235CC7694}"/>
              </a:ext>
            </a:extLst>
          </p:cNvPr>
          <p:cNvSpPr/>
          <p:nvPr/>
        </p:nvSpPr>
        <p:spPr>
          <a:xfrm>
            <a:off x="0" y="1137795"/>
            <a:ext cx="12192000" cy="127576"/>
          </a:xfrm>
          <a:prstGeom prst="rect">
            <a:avLst/>
          </a:prstGeom>
          <a:solidFill>
            <a:srgbClr val="446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6964A8B7-0924-C444-8541-B8D57CEE2756}"/>
              </a:ext>
            </a:extLst>
          </p:cNvPr>
          <p:cNvSpPr/>
          <p:nvPr/>
        </p:nvSpPr>
        <p:spPr>
          <a:xfrm>
            <a:off x="0" y="28861"/>
            <a:ext cx="12192000" cy="127576"/>
          </a:xfrm>
          <a:prstGeom prst="rect">
            <a:avLst/>
          </a:prstGeom>
          <a:solidFill>
            <a:srgbClr val="446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ED593631-F678-7C4D-B955-1CFCE62ED6D0}"/>
              </a:ext>
            </a:extLst>
          </p:cNvPr>
          <p:cNvSpPr/>
          <p:nvPr/>
        </p:nvSpPr>
        <p:spPr>
          <a:xfrm>
            <a:off x="0" y="6719226"/>
            <a:ext cx="12192000" cy="127576"/>
          </a:xfrm>
          <a:prstGeom prst="rect">
            <a:avLst/>
          </a:prstGeom>
          <a:solidFill>
            <a:srgbClr val="446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753279D0-729B-E44B-AF63-D355946F3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7874"/>
          <a:stretch/>
        </p:blipFill>
        <p:spPr>
          <a:xfrm>
            <a:off x="482819" y="236031"/>
            <a:ext cx="5439508" cy="80244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5E76BC9B-6F22-844B-8B57-266E2F924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33" y="2452086"/>
            <a:ext cx="2562926" cy="245245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39867CB6-EB7C-0149-A998-DE02C24B8A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76" y="222766"/>
            <a:ext cx="4279705" cy="80244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E7AAA3D3-929F-FF47-869E-B8156DD8A184}"/>
              </a:ext>
            </a:extLst>
          </p:cNvPr>
          <p:cNvSpPr txBox="1"/>
          <p:nvPr/>
        </p:nvSpPr>
        <p:spPr>
          <a:xfrm>
            <a:off x="-112541" y="143367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</a:t>
            </a:r>
            <a:r>
              <a:rPr lang="it-IT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Le Indicazioni Nazionali I Ciclo: «Per una Nuova Cittadinanza»</a:t>
            </a:r>
          </a:p>
          <a:p>
            <a:pPr algn="ctr"/>
            <a:r>
              <a:rPr lang="it-IT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 Seminario Interregionale SICILIA</a:t>
            </a:r>
          </a:p>
          <a:p>
            <a:pPr algn="ctr"/>
            <a:r>
              <a:rPr lang="it-IT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Università degli Studi di Messina 8- 9 aprile 2022</a:t>
            </a:r>
            <a:endParaRPr lang="it-IT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Dirigente Biagina Vergari-Referente: Prof.ssa Patruno Elisabetta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2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"/>
          <p:cNvSpPr txBox="1">
            <a:spLocks noGrp="1"/>
          </p:cNvSpPr>
          <p:nvPr>
            <p:ph type="ftr" idx="11"/>
          </p:nvPr>
        </p:nvSpPr>
        <p:spPr>
          <a:xfrm>
            <a:off x="4465433" y="6195651"/>
            <a:ext cx="6405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833C0B"/>
              </a:buClr>
              <a:buSzPts val="1200"/>
              <a:buFont typeface="Twentieth Century"/>
              <a:buNone/>
            </a:pPr>
            <a:r>
              <a:rPr lang="it-IT" smtClean="0">
                <a:solidFill>
                  <a:srgbClr val="002060"/>
                </a:solidFill>
              </a:rPr>
              <a:t>Dirigente Biagina Vergari-Referente: Prof.ssa Patruno Elisabetta</a:t>
            </a:r>
            <a:endParaRPr dirty="0">
              <a:solidFill>
                <a:srgbClr val="002060"/>
              </a:solidFill>
            </a:endParaRPr>
          </a:p>
        </p:txBody>
      </p:sp>
      <p:cxnSp>
        <p:nvCxnSpPr>
          <p:cNvPr id="726" name="Google Shape;726;p35"/>
          <p:cNvCxnSpPr/>
          <p:nvPr/>
        </p:nvCxnSpPr>
        <p:spPr>
          <a:xfrm rot="10800000">
            <a:off x="350982" y="5977206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Google Shape;727;p35"/>
          <p:cNvCxnSpPr/>
          <p:nvPr/>
        </p:nvCxnSpPr>
        <p:spPr>
          <a:xfrm rot="10800000">
            <a:off x="350982" y="1222069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8" name="Google Shape;728;p35"/>
          <p:cNvSpPr/>
          <p:nvPr/>
        </p:nvSpPr>
        <p:spPr>
          <a:xfrm rot="10800000">
            <a:off x="11015932" y="126325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9" name="Google Shape;729;p35"/>
          <p:cNvSpPr/>
          <p:nvPr/>
        </p:nvSpPr>
        <p:spPr>
          <a:xfrm>
            <a:off x="350982" y="525638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BE2DCBA-87F6-7F4F-BEFE-5BB3619C3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50" y="523957"/>
            <a:ext cx="3723250" cy="69811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B5292A0D-BC35-8B41-8D98-C9F922FF9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18723"/>
            <a:ext cx="1012420" cy="9687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D83DDCA-9487-6E4C-875B-0CBB030018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7874"/>
          <a:stretch/>
        </p:blipFill>
        <p:spPr>
          <a:xfrm>
            <a:off x="350982" y="6109441"/>
            <a:ext cx="3512405" cy="51815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E7AAA3D3-929F-FF47-869E-B8156DD8A184}"/>
              </a:ext>
            </a:extLst>
          </p:cNvPr>
          <p:cNvSpPr txBox="1"/>
          <p:nvPr/>
        </p:nvSpPr>
        <p:spPr>
          <a:xfrm>
            <a:off x="829546" y="324537"/>
            <a:ext cx="9439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r>
              <a:rPr lang="it-IT" sz="2400" b="1" u="sng" dirty="0" smtClean="0">
                <a:solidFill>
                  <a:srgbClr val="00B050"/>
                </a:solidFill>
                <a:latin typeface="Century Gothic" pitchFamily="34" charset="0"/>
              </a:rPr>
              <a:t>PIANO DI LAVORO</a:t>
            </a:r>
          </a:p>
          <a:p>
            <a:pPr algn="ctr"/>
            <a:endParaRPr lang="it-IT" sz="2400" b="1" u="sng" dirty="0" smtClean="0">
              <a:solidFill>
                <a:srgbClr val="00B050"/>
              </a:solidFill>
              <a:latin typeface="Century Gothic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37" y="1432533"/>
            <a:ext cx="10058400" cy="326105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37" y="4606841"/>
            <a:ext cx="10058400" cy="105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"/>
          <p:cNvSpPr txBox="1">
            <a:spLocks noGrp="1"/>
          </p:cNvSpPr>
          <p:nvPr>
            <p:ph type="ftr" idx="11"/>
          </p:nvPr>
        </p:nvSpPr>
        <p:spPr>
          <a:xfrm>
            <a:off x="4465433" y="6195651"/>
            <a:ext cx="6405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833C0B"/>
              </a:buClr>
              <a:buSzPts val="1200"/>
              <a:buFont typeface="Twentieth Century"/>
              <a:buNone/>
            </a:pPr>
            <a:r>
              <a:rPr lang="it-IT" smtClean="0">
                <a:solidFill>
                  <a:srgbClr val="002060"/>
                </a:solidFill>
              </a:rPr>
              <a:t>Dirigente Biagina Vergari-Referente: Prof.ssa Patruno Elisabetta</a:t>
            </a:r>
            <a:endParaRPr dirty="0">
              <a:solidFill>
                <a:srgbClr val="002060"/>
              </a:solidFill>
            </a:endParaRPr>
          </a:p>
        </p:txBody>
      </p:sp>
      <p:cxnSp>
        <p:nvCxnSpPr>
          <p:cNvPr id="726" name="Google Shape;726;p35"/>
          <p:cNvCxnSpPr/>
          <p:nvPr/>
        </p:nvCxnSpPr>
        <p:spPr>
          <a:xfrm rot="10800000">
            <a:off x="350982" y="5977206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Google Shape;727;p35"/>
          <p:cNvCxnSpPr/>
          <p:nvPr/>
        </p:nvCxnSpPr>
        <p:spPr>
          <a:xfrm rot="10800000">
            <a:off x="350982" y="1222069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8" name="Google Shape;728;p35"/>
          <p:cNvSpPr/>
          <p:nvPr/>
        </p:nvSpPr>
        <p:spPr>
          <a:xfrm rot="10800000">
            <a:off x="11015932" y="126325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9" name="Google Shape;729;p35"/>
          <p:cNvSpPr/>
          <p:nvPr/>
        </p:nvSpPr>
        <p:spPr>
          <a:xfrm>
            <a:off x="350982" y="525638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BE2DCBA-87F6-7F4F-BEFE-5BB3619C3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50" y="523957"/>
            <a:ext cx="3723250" cy="69811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B5292A0D-BC35-8B41-8D98-C9F922FF9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18723"/>
            <a:ext cx="1012420" cy="9687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D83DDCA-9487-6E4C-875B-0CBB030018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7874"/>
          <a:stretch/>
        </p:blipFill>
        <p:spPr>
          <a:xfrm>
            <a:off x="350982" y="6109441"/>
            <a:ext cx="3512405" cy="518156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81" y="1642813"/>
            <a:ext cx="10058400" cy="321012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E7AAA3D3-929F-FF47-869E-B8156DD8A184}"/>
              </a:ext>
            </a:extLst>
          </p:cNvPr>
          <p:cNvSpPr txBox="1"/>
          <p:nvPr/>
        </p:nvSpPr>
        <p:spPr>
          <a:xfrm>
            <a:off x="829546" y="324537"/>
            <a:ext cx="9439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r>
              <a:rPr lang="it-IT" sz="2400" b="1" u="sng" dirty="0" smtClean="0">
                <a:solidFill>
                  <a:srgbClr val="00B050"/>
                </a:solidFill>
                <a:latin typeface="Century Gothic" pitchFamily="34" charset="0"/>
              </a:rPr>
              <a:t>DIAGRAMMA DI GANTT</a:t>
            </a:r>
          </a:p>
          <a:p>
            <a:pPr algn="ctr"/>
            <a:endParaRPr lang="it-IT" sz="2400" b="1" u="sng" dirty="0" smtClean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3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"/>
          <p:cNvSpPr txBox="1">
            <a:spLocks noGrp="1"/>
          </p:cNvSpPr>
          <p:nvPr>
            <p:ph type="ftr" idx="11"/>
          </p:nvPr>
        </p:nvSpPr>
        <p:spPr>
          <a:xfrm>
            <a:off x="4465433" y="6195651"/>
            <a:ext cx="6405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833C0B"/>
              </a:buClr>
              <a:buSzPts val="1200"/>
              <a:buFont typeface="Twentieth Century"/>
              <a:buNone/>
            </a:pPr>
            <a:r>
              <a:rPr lang="it-IT" smtClean="0">
                <a:solidFill>
                  <a:srgbClr val="002060"/>
                </a:solidFill>
              </a:rPr>
              <a:t>Dirigente Biagina Vergari-Referente: Prof.ssa Patruno Elisabetta</a:t>
            </a:r>
            <a:endParaRPr dirty="0">
              <a:solidFill>
                <a:srgbClr val="002060"/>
              </a:solidFill>
            </a:endParaRPr>
          </a:p>
        </p:txBody>
      </p:sp>
      <p:cxnSp>
        <p:nvCxnSpPr>
          <p:cNvPr id="726" name="Google Shape;726;p35"/>
          <p:cNvCxnSpPr/>
          <p:nvPr/>
        </p:nvCxnSpPr>
        <p:spPr>
          <a:xfrm rot="10800000">
            <a:off x="350982" y="5977206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Google Shape;727;p35"/>
          <p:cNvCxnSpPr/>
          <p:nvPr/>
        </p:nvCxnSpPr>
        <p:spPr>
          <a:xfrm rot="10800000">
            <a:off x="350982" y="1222069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8" name="Google Shape;728;p35"/>
          <p:cNvSpPr/>
          <p:nvPr/>
        </p:nvSpPr>
        <p:spPr>
          <a:xfrm rot="10800000">
            <a:off x="11015932" y="126325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9" name="Google Shape;729;p35"/>
          <p:cNvSpPr/>
          <p:nvPr/>
        </p:nvSpPr>
        <p:spPr>
          <a:xfrm>
            <a:off x="350982" y="525638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BE2DCBA-87F6-7F4F-BEFE-5BB3619C3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50" y="523957"/>
            <a:ext cx="3723250" cy="69811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B5292A0D-BC35-8B41-8D98-C9F922FF9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18723"/>
            <a:ext cx="1012420" cy="9687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D83DDCA-9487-6E4C-875B-0CBB030018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7874"/>
          <a:stretch/>
        </p:blipFill>
        <p:spPr>
          <a:xfrm>
            <a:off x="350982" y="6109441"/>
            <a:ext cx="3512405" cy="51815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E7AAA3D3-929F-FF47-869E-B8156DD8A184}"/>
              </a:ext>
            </a:extLst>
          </p:cNvPr>
          <p:cNvSpPr txBox="1"/>
          <p:nvPr/>
        </p:nvSpPr>
        <p:spPr>
          <a:xfrm>
            <a:off x="-67921" y="319014"/>
            <a:ext cx="9439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r>
              <a:rPr lang="it-IT" sz="2400" b="1" u="sng" dirty="0" smtClean="0">
                <a:solidFill>
                  <a:srgbClr val="00B050"/>
                </a:solidFill>
                <a:latin typeface="Century Gothic" pitchFamily="34" charset="0"/>
              </a:rPr>
              <a:t>PRIMA DOCUMENTAZIONE DELL’ESPERIENZA</a:t>
            </a:r>
          </a:p>
          <a:p>
            <a:pPr algn="ctr"/>
            <a:endParaRPr lang="it-IT" sz="2400" b="1" u="sng" dirty="0" smtClean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371599" y="1589102"/>
            <a:ext cx="9567333" cy="3313098"/>
          </a:xfrm>
          <a:prstGeom prst="rect">
            <a:avLst/>
          </a:prstGeom>
          <a:solidFill>
            <a:srgbClr val="85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Una prima documentazione sul percorso affrontato è quella realizzata per la Giornata </a:t>
            </a:r>
            <a:r>
              <a:rPr lang="it-IT" dirty="0">
                <a:solidFill>
                  <a:schemeClr val="tx1"/>
                </a:solidFill>
              </a:rPr>
              <a:t>della Memoria 2022, </a:t>
            </a:r>
            <a:r>
              <a:rPr lang="it-IT" dirty="0" smtClean="0">
                <a:solidFill>
                  <a:schemeClr val="tx1"/>
                </a:solidFill>
              </a:rPr>
              <a:t>dove si </a:t>
            </a:r>
            <a:r>
              <a:rPr lang="it-IT" dirty="0">
                <a:solidFill>
                  <a:schemeClr val="tx1"/>
                </a:solidFill>
              </a:rPr>
              <a:t>è voluto meditare e ricordare in </a:t>
            </a:r>
            <a:r>
              <a:rPr lang="it-IT" dirty="0" smtClean="0">
                <a:solidFill>
                  <a:schemeClr val="tx1"/>
                </a:solidFill>
              </a:rPr>
              <a:t>classe come le convinzioni politiche e culturali </a:t>
            </a:r>
            <a:r>
              <a:rPr lang="it-IT" i="1" u="sng" dirty="0" smtClean="0">
                <a:solidFill>
                  <a:schemeClr val="tx1"/>
                </a:solidFill>
              </a:rPr>
              <a:t>sulla disuguaglianza umana</a:t>
            </a:r>
            <a:r>
              <a:rPr lang="it-IT" dirty="0" smtClean="0">
                <a:solidFill>
                  <a:schemeClr val="tx1"/>
                </a:solidFill>
              </a:rPr>
              <a:t>, hanno influito su alcuni eventi storici mondiali.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Le </a:t>
            </a:r>
            <a:r>
              <a:rPr lang="it-IT" dirty="0">
                <a:solidFill>
                  <a:schemeClr val="tx1"/>
                </a:solidFill>
              </a:rPr>
              <a:t>riflessioni rispecchiano ciò che </a:t>
            </a:r>
            <a:r>
              <a:rPr lang="it-IT" dirty="0" smtClean="0">
                <a:solidFill>
                  <a:schemeClr val="tx1"/>
                </a:solidFill>
              </a:rPr>
              <a:t>gli alunni hanno provato </a:t>
            </a:r>
            <a:r>
              <a:rPr lang="it-IT" dirty="0">
                <a:solidFill>
                  <a:schemeClr val="tx1"/>
                </a:solidFill>
              </a:rPr>
              <a:t>e sentito nell’affrontare, da più punti di vista, il dolore e la sofferenza della Storia.</a:t>
            </a:r>
          </a:p>
          <a:p>
            <a:pPr algn="just"/>
            <a:r>
              <a:rPr lang="it-IT" dirty="0" smtClean="0">
                <a:solidFill>
                  <a:schemeClr val="tx1"/>
                </a:solidFill>
              </a:rPr>
              <a:t>Tra </a:t>
            </a:r>
            <a:r>
              <a:rPr lang="it-IT" dirty="0">
                <a:solidFill>
                  <a:schemeClr val="tx1"/>
                </a:solidFill>
              </a:rPr>
              <a:t>i diversi racconti della narrazione memorialistica </a:t>
            </a:r>
            <a:r>
              <a:rPr lang="it-IT" dirty="0" smtClean="0">
                <a:solidFill>
                  <a:schemeClr val="tx1"/>
                </a:solidFill>
              </a:rPr>
              <a:t>si è raccolto l’eredità </a:t>
            </a:r>
            <a:r>
              <a:rPr lang="it-IT" dirty="0">
                <a:solidFill>
                  <a:schemeClr val="tx1"/>
                </a:solidFill>
              </a:rPr>
              <a:t>di Primo Levi con la poesia “Se questo è un uomo”, </a:t>
            </a:r>
            <a:r>
              <a:rPr lang="it-IT" i="1" u="sng" dirty="0">
                <a:solidFill>
                  <a:schemeClr val="tx1"/>
                </a:solidFill>
              </a:rPr>
              <a:t>trasformandola in una nuova visione del presente e del futuro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  <a:endParaRPr lang="it-IT" dirty="0">
              <a:solidFill>
                <a:schemeClr val="tx1"/>
              </a:solidFill>
            </a:endParaRPr>
          </a:p>
          <a:p>
            <a:pPr algn="just"/>
            <a:r>
              <a:rPr lang="it-IT" dirty="0">
                <a:solidFill>
                  <a:schemeClr val="tx1"/>
                </a:solidFill>
              </a:rPr>
              <a:t>Le parole scritte sono una continuazione di questa </a:t>
            </a:r>
            <a:r>
              <a:rPr lang="it-IT" dirty="0" smtClean="0">
                <a:solidFill>
                  <a:schemeClr val="tx1"/>
                </a:solidFill>
              </a:rPr>
              <a:t>eredità e </a:t>
            </a:r>
            <a:r>
              <a:rPr lang="it-IT" i="1" u="sng" dirty="0" smtClean="0">
                <a:solidFill>
                  <a:schemeClr val="tx1"/>
                </a:solidFill>
              </a:rPr>
              <a:t>un monito </a:t>
            </a:r>
            <a:r>
              <a:rPr lang="it-IT" i="1" u="sng" dirty="0">
                <a:solidFill>
                  <a:schemeClr val="tx1"/>
                </a:solidFill>
              </a:rPr>
              <a:t>alla speranza e alla costruzione di un mondo migliore, basato sulla democrazia, sulla tolleranza e sul rispetto dei popoli</a:t>
            </a:r>
            <a:r>
              <a:rPr lang="it-IT" dirty="0" smtClean="0">
                <a:solidFill>
                  <a:schemeClr val="tx1"/>
                </a:solidFill>
              </a:rPr>
              <a:t>.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1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"/>
          <p:cNvSpPr txBox="1">
            <a:spLocks noGrp="1"/>
          </p:cNvSpPr>
          <p:nvPr>
            <p:ph type="ftr" idx="11"/>
          </p:nvPr>
        </p:nvSpPr>
        <p:spPr>
          <a:xfrm>
            <a:off x="4465433" y="6195651"/>
            <a:ext cx="6405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833C0B"/>
              </a:buClr>
              <a:buSzPts val="1200"/>
              <a:buFont typeface="Twentieth Century"/>
              <a:buNone/>
            </a:pPr>
            <a:r>
              <a:rPr lang="it-IT" smtClean="0">
                <a:solidFill>
                  <a:srgbClr val="002060"/>
                </a:solidFill>
              </a:rPr>
              <a:t>Dirigente Biagina Vergari-Referente: Prof.ssa Patruno Elisabetta</a:t>
            </a:r>
            <a:endParaRPr dirty="0">
              <a:solidFill>
                <a:srgbClr val="002060"/>
              </a:solidFill>
            </a:endParaRPr>
          </a:p>
        </p:txBody>
      </p:sp>
      <p:cxnSp>
        <p:nvCxnSpPr>
          <p:cNvPr id="726" name="Google Shape;726;p35"/>
          <p:cNvCxnSpPr/>
          <p:nvPr/>
        </p:nvCxnSpPr>
        <p:spPr>
          <a:xfrm rot="10800000">
            <a:off x="350982" y="5977206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Google Shape;727;p35"/>
          <p:cNvCxnSpPr/>
          <p:nvPr/>
        </p:nvCxnSpPr>
        <p:spPr>
          <a:xfrm rot="10800000">
            <a:off x="350982" y="1222069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8" name="Google Shape;728;p35"/>
          <p:cNvSpPr/>
          <p:nvPr/>
        </p:nvSpPr>
        <p:spPr>
          <a:xfrm rot="10800000">
            <a:off x="11015932" y="126325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9" name="Google Shape;729;p35"/>
          <p:cNvSpPr/>
          <p:nvPr/>
        </p:nvSpPr>
        <p:spPr>
          <a:xfrm>
            <a:off x="350982" y="525638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BE2DCBA-87F6-7F4F-BEFE-5BB3619C3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50" y="523957"/>
            <a:ext cx="3723250" cy="69811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B5292A0D-BC35-8B41-8D98-C9F922FF9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18723"/>
            <a:ext cx="1012420" cy="9687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D83DDCA-9487-6E4C-875B-0CBB030018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7874"/>
          <a:stretch/>
        </p:blipFill>
        <p:spPr>
          <a:xfrm>
            <a:off x="350982" y="6109441"/>
            <a:ext cx="3512405" cy="51815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E7AAA3D3-929F-FF47-869E-B8156DD8A184}"/>
              </a:ext>
            </a:extLst>
          </p:cNvPr>
          <p:cNvSpPr txBox="1"/>
          <p:nvPr/>
        </p:nvSpPr>
        <p:spPr>
          <a:xfrm>
            <a:off x="-67921" y="319014"/>
            <a:ext cx="9439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r>
              <a:rPr lang="it-IT" sz="2400" b="1" u="sng" dirty="0" smtClean="0">
                <a:solidFill>
                  <a:srgbClr val="00B050"/>
                </a:solidFill>
                <a:latin typeface="Century Gothic" pitchFamily="34" charset="0"/>
              </a:rPr>
              <a:t>PRIMA DOCUMENTAZIONE DELL’ESPERIENZA</a:t>
            </a:r>
          </a:p>
          <a:p>
            <a:pPr algn="ctr"/>
            <a:endParaRPr lang="it-IT" sz="2400" b="1" u="sng" dirty="0" smtClean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2" name="Esplosione 1 1"/>
          <p:cNvSpPr/>
          <p:nvPr/>
        </p:nvSpPr>
        <p:spPr>
          <a:xfrm rot="21014425">
            <a:off x="1019050" y="1914949"/>
            <a:ext cx="4069417" cy="3402118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Realizzazione di un video-narrazione 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3" name="Freccia a destra 2"/>
          <p:cNvSpPr/>
          <p:nvPr/>
        </p:nvSpPr>
        <p:spPr>
          <a:xfrm rot="20486624">
            <a:off x="4717764" y="2192868"/>
            <a:ext cx="1259224" cy="313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5400000">
            <a:off x="7854554" y="2507858"/>
            <a:ext cx="733157" cy="313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426200" y="1752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/>
              <a:t>IL FILO DELLA SPERANZA</a:t>
            </a:r>
            <a:endParaRPr lang="it-IT" b="1" u="sng" dirty="0"/>
          </a:p>
        </p:txBody>
      </p:sp>
      <p:sp>
        <p:nvSpPr>
          <p:cNvPr id="6" name="Rettangolo 5"/>
          <p:cNvSpPr/>
          <p:nvPr/>
        </p:nvSpPr>
        <p:spPr>
          <a:xfrm>
            <a:off x="6864478" y="3246676"/>
            <a:ext cx="2713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u="sng" dirty="0" smtClean="0"/>
              <a:t>diversità </a:t>
            </a:r>
            <a:r>
              <a:rPr lang="it-IT" b="1" u="sng" dirty="0"/>
              <a:t>e </a:t>
            </a:r>
            <a:r>
              <a:rPr lang="it-IT" b="1" u="sng" dirty="0" smtClean="0"/>
              <a:t>disuguaglianza </a:t>
            </a:r>
            <a:endParaRPr lang="it-IT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9312">
            <a:off x="7148510" y="3661516"/>
            <a:ext cx="347663" cy="9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ttangolo 18"/>
          <p:cNvSpPr/>
          <p:nvPr/>
        </p:nvSpPr>
        <p:spPr>
          <a:xfrm>
            <a:off x="6135349" y="4634899"/>
            <a:ext cx="1186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u="sng" dirty="0" smtClean="0"/>
              <a:t>Primo Levi</a:t>
            </a:r>
            <a:endParaRPr lang="it-IT" b="1" u="sng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228">
            <a:off x="8791398" y="3848190"/>
            <a:ext cx="3476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ttangolo 20"/>
          <p:cNvSpPr/>
          <p:nvPr/>
        </p:nvSpPr>
        <p:spPr>
          <a:xfrm>
            <a:off x="8134134" y="4717965"/>
            <a:ext cx="2193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u="sng" dirty="0" smtClean="0"/>
              <a:t>Se questo è un uomo</a:t>
            </a:r>
            <a:endParaRPr lang="it-IT" b="1" u="sng" dirty="0"/>
          </a:p>
        </p:txBody>
      </p:sp>
      <p:sp>
        <p:nvSpPr>
          <p:cNvPr id="7" name="Rettangolo 6"/>
          <p:cNvSpPr/>
          <p:nvPr/>
        </p:nvSpPr>
        <p:spPr>
          <a:xfrm>
            <a:off x="4652002" y="5187259"/>
            <a:ext cx="6964263" cy="7208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F26E6"/>
                </a:solidFill>
              </a:rPr>
              <a:t>Monito </a:t>
            </a:r>
            <a:r>
              <a:rPr lang="it-IT" dirty="0">
                <a:solidFill>
                  <a:srgbClr val="0F26E6"/>
                </a:solidFill>
              </a:rPr>
              <a:t>alla speranza e alla costruzione di un mondo migliore, basato sulla democrazia, sulla tolleranza e sul rispetto dei popoli</a:t>
            </a:r>
          </a:p>
        </p:txBody>
      </p:sp>
    </p:spTree>
    <p:extLst>
      <p:ext uri="{BB962C8B-B14F-4D97-AF65-F5344CB8AC3E}">
        <p14:creationId xmlns:p14="http://schemas.microsoft.com/office/powerpoint/2010/main" val="19121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"/>
          <p:cNvSpPr txBox="1">
            <a:spLocks noGrp="1"/>
          </p:cNvSpPr>
          <p:nvPr>
            <p:ph type="ftr" idx="11"/>
          </p:nvPr>
        </p:nvSpPr>
        <p:spPr>
          <a:xfrm>
            <a:off x="4465433" y="6195651"/>
            <a:ext cx="6405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833C0B"/>
              </a:buClr>
              <a:buSzPts val="1200"/>
              <a:buFont typeface="Twentieth Century"/>
              <a:buNone/>
            </a:pPr>
            <a:r>
              <a:rPr lang="it-IT" smtClean="0">
                <a:solidFill>
                  <a:srgbClr val="002060"/>
                </a:solidFill>
              </a:rPr>
              <a:t>Dirigente Biagina Vergari-Referente: Prof.ssa Patruno Elisabetta</a:t>
            </a:r>
            <a:endParaRPr dirty="0">
              <a:solidFill>
                <a:srgbClr val="002060"/>
              </a:solidFill>
            </a:endParaRPr>
          </a:p>
        </p:txBody>
      </p:sp>
      <p:cxnSp>
        <p:nvCxnSpPr>
          <p:cNvPr id="726" name="Google Shape;726;p35"/>
          <p:cNvCxnSpPr/>
          <p:nvPr/>
        </p:nvCxnSpPr>
        <p:spPr>
          <a:xfrm rot="10800000">
            <a:off x="350982" y="5977206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Google Shape;727;p35"/>
          <p:cNvCxnSpPr/>
          <p:nvPr/>
        </p:nvCxnSpPr>
        <p:spPr>
          <a:xfrm rot="10800000">
            <a:off x="350982" y="1222069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8" name="Google Shape;728;p35"/>
          <p:cNvSpPr/>
          <p:nvPr/>
        </p:nvSpPr>
        <p:spPr>
          <a:xfrm rot="10800000">
            <a:off x="11015932" y="126325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9" name="Google Shape;729;p35"/>
          <p:cNvSpPr/>
          <p:nvPr/>
        </p:nvSpPr>
        <p:spPr>
          <a:xfrm>
            <a:off x="350982" y="525638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BE2DCBA-87F6-7F4F-BEFE-5BB3619C3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50" y="523957"/>
            <a:ext cx="3723250" cy="69811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B5292A0D-BC35-8B41-8D98-C9F922FF9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18723"/>
            <a:ext cx="1012420" cy="9687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D83DDCA-9487-6E4C-875B-0CBB030018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7874"/>
          <a:stretch/>
        </p:blipFill>
        <p:spPr>
          <a:xfrm>
            <a:off x="350982" y="6109441"/>
            <a:ext cx="3512405" cy="518156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>
          <a:xfrm>
            <a:off x="1005742" y="1473199"/>
            <a:ext cx="3081867" cy="364066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chemeClr val="tx1"/>
                </a:solidFill>
              </a:rPr>
              <a:t>La scelta delle </a:t>
            </a:r>
            <a:r>
              <a:rPr lang="it-IT" dirty="0" smtClean="0">
                <a:solidFill>
                  <a:schemeClr val="tx1"/>
                </a:solidFill>
              </a:rPr>
              <a:t>maschere rappresentanti </a:t>
            </a:r>
            <a:r>
              <a:rPr lang="it-IT" dirty="0">
                <a:solidFill>
                  <a:schemeClr val="tx1"/>
                </a:solidFill>
              </a:rPr>
              <a:t>le bandiere del </a:t>
            </a:r>
            <a:r>
              <a:rPr lang="it-IT" dirty="0" smtClean="0">
                <a:solidFill>
                  <a:schemeClr val="tx1"/>
                </a:solidFill>
              </a:rPr>
              <a:t>mondo e i simboli storici, mira </a:t>
            </a:r>
            <a:r>
              <a:rPr lang="it-IT" dirty="0">
                <a:solidFill>
                  <a:schemeClr val="tx1"/>
                </a:solidFill>
              </a:rPr>
              <a:t>ad unire tutte le Nazioni in un’unica Voce: </a:t>
            </a:r>
            <a:r>
              <a:rPr lang="it-IT" b="1" dirty="0">
                <a:solidFill>
                  <a:schemeClr val="tx1"/>
                </a:solidFill>
              </a:rPr>
              <a:t>MAI PIU’! </a:t>
            </a:r>
          </a:p>
          <a:p>
            <a:pPr algn="just"/>
            <a:r>
              <a:rPr lang="it-IT" dirty="0">
                <a:solidFill>
                  <a:schemeClr val="tx1"/>
                </a:solidFill>
              </a:rPr>
              <a:t>Solo se si è uniti, si può combattere </a:t>
            </a:r>
            <a:r>
              <a:rPr lang="it-IT" b="1" dirty="0">
                <a:solidFill>
                  <a:schemeClr val="tx1"/>
                </a:solidFill>
              </a:rPr>
              <a:t>IL FILO DELL’ODIO </a:t>
            </a:r>
            <a:r>
              <a:rPr lang="it-IT" dirty="0">
                <a:solidFill>
                  <a:schemeClr val="tx1"/>
                </a:solidFill>
              </a:rPr>
              <a:t>e percorrere la nostra vita </a:t>
            </a:r>
            <a:r>
              <a:rPr lang="it-IT" b="1" dirty="0">
                <a:solidFill>
                  <a:schemeClr val="tx1"/>
                </a:solidFill>
              </a:rPr>
              <a:t>sul FILO DELLA SPERANZA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773" y="1589102"/>
            <a:ext cx="3477735" cy="375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ccia a destra 2"/>
          <p:cNvSpPr/>
          <p:nvPr/>
        </p:nvSpPr>
        <p:spPr>
          <a:xfrm>
            <a:off x="4724400" y="2920999"/>
            <a:ext cx="1600200" cy="745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E7AAA3D3-929F-FF47-869E-B8156DD8A184}"/>
              </a:ext>
            </a:extLst>
          </p:cNvPr>
          <p:cNvSpPr txBox="1"/>
          <p:nvPr/>
        </p:nvSpPr>
        <p:spPr>
          <a:xfrm>
            <a:off x="67546" y="231800"/>
            <a:ext cx="9439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r>
              <a:rPr lang="it-IT" sz="2400" b="1" u="sng" dirty="0" smtClean="0">
                <a:solidFill>
                  <a:srgbClr val="00B050"/>
                </a:solidFill>
                <a:latin typeface="Century Gothic" pitchFamily="34" charset="0"/>
              </a:rPr>
              <a:t>PRIMA DOCUMENTAZIONE DELL’ESPERIENZA</a:t>
            </a:r>
          </a:p>
          <a:p>
            <a:pPr algn="ctr"/>
            <a:endParaRPr lang="it-IT" sz="2400" b="1" u="sng" dirty="0" smtClean="0">
              <a:solidFill>
                <a:srgbClr val="00B05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"/>
          <p:cNvSpPr txBox="1">
            <a:spLocks noGrp="1"/>
          </p:cNvSpPr>
          <p:nvPr>
            <p:ph type="ftr" idx="11"/>
          </p:nvPr>
        </p:nvSpPr>
        <p:spPr>
          <a:xfrm>
            <a:off x="4465433" y="6195651"/>
            <a:ext cx="6405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833C0B"/>
              </a:buClr>
              <a:buSzPts val="1200"/>
              <a:buFont typeface="Twentieth Century"/>
              <a:buNone/>
            </a:pPr>
            <a:r>
              <a:rPr lang="it-IT" smtClean="0">
                <a:solidFill>
                  <a:srgbClr val="002060"/>
                </a:solidFill>
              </a:rPr>
              <a:t>Dirigente Biagina Vergari-Referente: Prof.ssa Patruno Elisabetta</a:t>
            </a:r>
            <a:endParaRPr dirty="0">
              <a:solidFill>
                <a:srgbClr val="002060"/>
              </a:solidFill>
            </a:endParaRPr>
          </a:p>
        </p:txBody>
      </p:sp>
      <p:cxnSp>
        <p:nvCxnSpPr>
          <p:cNvPr id="726" name="Google Shape;726;p35"/>
          <p:cNvCxnSpPr/>
          <p:nvPr/>
        </p:nvCxnSpPr>
        <p:spPr>
          <a:xfrm rot="10800000">
            <a:off x="350982" y="5977206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Google Shape;727;p35"/>
          <p:cNvCxnSpPr/>
          <p:nvPr/>
        </p:nvCxnSpPr>
        <p:spPr>
          <a:xfrm rot="10800000">
            <a:off x="350982" y="1222069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8" name="Google Shape;728;p35"/>
          <p:cNvSpPr/>
          <p:nvPr/>
        </p:nvSpPr>
        <p:spPr>
          <a:xfrm rot="10800000">
            <a:off x="11015932" y="126325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9" name="Google Shape;729;p35"/>
          <p:cNvSpPr/>
          <p:nvPr/>
        </p:nvSpPr>
        <p:spPr>
          <a:xfrm>
            <a:off x="350982" y="525638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BE2DCBA-87F6-7F4F-BEFE-5BB3619C3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50" y="523957"/>
            <a:ext cx="3723250" cy="69811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B5292A0D-BC35-8B41-8D98-C9F922FF9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18723"/>
            <a:ext cx="1012420" cy="9687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D83DDCA-9487-6E4C-875B-0CBB030018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7874"/>
          <a:stretch/>
        </p:blipFill>
        <p:spPr>
          <a:xfrm>
            <a:off x="350982" y="6109441"/>
            <a:ext cx="3512405" cy="51815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E7AAA3D3-929F-FF47-869E-B8156DD8A184}"/>
              </a:ext>
            </a:extLst>
          </p:cNvPr>
          <p:cNvSpPr txBox="1"/>
          <p:nvPr/>
        </p:nvSpPr>
        <p:spPr>
          <a:xfrm>
            <a:off x="0" y="225213"/>
            <a:ext cx="9439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r>
              <a:rPr lang="it-IT" sz="2400" b="1" u="sng" dirty="0" smtClean="0">
                <a:solidFill>
                  <a:srgbClr val="00B050"/>
                </a:solidFill>
                <a:latin typeface="Century Gothic" pitchFamily="34" charset="0"/>
              </a:rPr>
              <a:t>PRIMA DOCUMENTAZIONE DELL’ESPERIENZA</a:t>
            </a:r>
          </a:p>
          <a:p>
            <a:pPr algn="ctr"/>
            <a:endParaRPr lang="it-IT" sz="2400" b="1" u="sng" dirty="0" smtClean="0">
              <a:solidFill>
                <a:srgbClr val="00B050"/>
              </a:solidFill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10" y="1333209"/>
            <a:ext cx="3431153" cy="457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7011441" y="1323712"/>
            <a:ext cx="3276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/>
              <a:t>IL FILO DELLA SPERANZA</a:t>
            </a:r>
            <a:endParaRPr lang="it-IT" b="1" u="sng" dirty="0"/>
          </a:p>
        </p:txBody>
      </p:sp>
      <p:sp>
        <p:nvSpPr>
          <p:cNvPr id="2" name="Rettangolo 1"/>
          <p:cNvSpPr/>
          <p:nvPr/>
        </p:nvSpPr>
        <p:spPr>
          <a:xfrm>
            <a:off x="6714067" y="1773768"/>
            <a:ext cx="4157133" cy="41343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rgbClr val="0F26E6"/>
                </a:solidFill>
              </a:rPr>
              <a:t>Voi che vivete </a:t>
            </a:r>
          </a:p>
          <a:p>
            <a:pPr algn="just"/>
            <a:r>
              <a:rPr lang="it-IT" dirty="0">
                <a:solidFill>
                  <a:srgbClr val="0F26E6"/>
                </a:solidFill>
              </a:rPr>
              <a:t>nei vostri amati paesi, </a:t>
            </a:r>
          </a:p>
          <a:p>
            <a:pPr algn="just"/>
            <a:r>
              <a:rPr lang="it-IT" dirty="0">
                <a:solidFill>
                  <a:srgbClr val="0F26E6"/>
                </a:solidFill>
              </a:rPr>
              <a:t>voi che emigrando a sera</a:t>
            </a:r>
          </a:p>
          <a:p>
            <a:pPr algn="just"/>
            <a:r>
              <a:rPr lang="it-IT" dirty="0" smtClean="0">
                <a:solidFill>
                  <a:srgbClr val="0F26E6"/>
                </a:solidFill>
              </a:rPr>
              <a:t>trovate </a:t>
            </a:r>
            <a:r>
              <a:rPr lang="it-IT" dirty="0">
                <a:solidFill>
                  <a:srgbClr val="0F26E6"/>
                </a:solidFill>
              </a:rPr>
              <a:t>coperte calde e visi amici:</a:t>
            </a:r>
          </a:p>
          <a:p>
            <a:pPr algn="just"/>
            <a:endParaRPr lang="it-IT" dirty="0">
              <a:solidFill>
                <a:srgbClr val="0F26E6"/>
              </a:solidFill>
            </a:endParaRPr>
          </a:p>
          <a:p>
            <a:pPr algn="just"/>
            <a:r>
              <a:rPr lang="it-IT" dirty="0" smtClean="0">
                <a:solidFill>
                  <a:srgbClr val="0F26E6"/>
                </a:solidFill>
              </a:rPr>
              <a:t>considerate </a:t>
            </a:r>
            <a:r>
              <a:rPr lang="it-IT" dirty="0">
                <a:solidFill>
                  <a:srgbClr val="0F26E6"/>
                </a:solidFill>
              </a:rPr>
              <a:t>se questo è un essere umano,</a:t>
            </a:r>
          </a:p>
          <a:p>
            <a:pPr algn="just"/>
            <a:r>
              <a:rPr lang="it-IT" dirty="0" smtClean="0">
                <a:solidFill>
                  <a:srgbClr val="0F26E6"/>
                </a:solidFill>
              </a:rPr>
              <a:t>senza </a:t>
            </a:r>
            <a:r>
              <a:rPr lang="it-IT" dirty="0">
                <a:solidFill>
                  <a:srgbClr val="0F26E6"/>
                </a:solidFill>
              </a:rPr>
              <a:t>identità e senza memoria</a:t>
            </a:r>
          </a:p>
          <a:p>
            <a:pPr algn="just"/>
            <a:r>
              <a:rPr lang="it-IT" dirty="0" smtClean="0">
                <a:solidFill>
                  <a:srgbClr val="0F26E6"/>
                </a:solidFill>
              </a:rPr>
              <a:t>con </a:t>
            </a:r>
            <a:r>
              <a:rPr lang="it-IT" dirty="0">
                <a:solidFill>
                  <a:srgbClr val="0F26E6"/>
                </a:solidFill>
              </a:rPr>
              <a:t>lo sguardo spento e vuoto </a:t>
            </a:r>
            <a:r>
              <a:rPr lang="it-IT" dirty="0" smtClean="0">
                <a:solidFill>
                  <a:srgbClr val="0F26E6"/>
                </a:solidFill>
              </a:rPr>
              <a:t>dentro.</a:t>
            </a:r>
          </a:p>
          <a:p>
            <a:pPr algn="just"/>
            <a:endParaRPr lang="it-IT" dirty="0" smtClean="0">
              <a:solidFill>
                <a:srgbClr val="0F26E6"/>
              </a:solidFill>
            </a:endParaRPr>
          </a:p>
          <a:p>
            <a:pPr algn="just"/>
            <a:r>
              <a:rPr lang="it-IT" dirty="0">
                <a:solidFill>
                  <a:srgbClr val="0F26E6"/>
                </a:solidFill>
              </a:rPr>
              <a:t>Considerate se questa è una civiltà</a:t>
            </a:r>
          </a:p>
          <a:p>
            <a:pPr algn="just"/>
            <a:r>
              <a:rPr lang="it-IT" dirty="0">
                <a:solidFill>
                  <a:srgbClr val="0F26E6"/>
                </a:solidFill>
              </a:rPr>
              <a:t>che combatte l’odio,</a:t>
            </a:r>
          </a:p>
          <a:p>
            <a:pPr algn="just"/>
            <a:r>
              <a:rPr lang="it-IT" dirty="0">
                <a:solidFill>
                  <a:srgbClr val="0F26E6"/>
                </a:solidFill>
              </a:rPr>
              <a:t>che proclama la pace, </a:t>
            </a:r>
          </a:p>
          <a:p>
            <a:pPr algn="just"/>
            <a:r>
              <a:rPr lang="it-IT" dirty="0">
                <a:solidFill>
                  <a:srgbClr val="0F26E6"/>
                </a:solidFill>
              </a:rPr>
              <a:t>che difende i diversi.</a:t>
            </a:r>
          </a:p>
        </p:txBody>
      </p:sp>
    </p:spTree>
    <p:extLst>
      <p:ext uri="{BB962C8B-B14F-4D97-AF65-F5344CB8AC3E}">
        <p14:creationId xmlns:p14="http://schemas.microsoft.com/office/powerpoint/2010/main" val="26418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"/>
          <p:cNvSpPr txBox="1">
            <a:spLocks noGrp="1"/>
          </p:cNvSpPr>
          <p:nvPr>
            <p:ph type="ftr" idx="11"/>
          </p:nvPr>
        </p:nvSpPr>
        <p:spPr>
          <a:xfrm>
            <a:off x="4465433" y="6195651"/>
            <a:ext cx="6405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833C0B"/>
              </a:buClr>
              <a:buSzPts val="1200"/>
              <a:buFont typeface="Twentieth Century"/>
              <a:buNone/>
            </a:pPr>
            <a:r>
              <a:rPr lang="it-IT" smtClean="0">
                <a:solidFill>
                  <a:srgbClr val="002060"/>
                </a:solidFill>
              </a:rPr>
              <a:t>Dirigente Biagina Vergari-Referente: Prof.ssa Patruno Elisabetta</a:t>
            </a:r>
            <a:endParaRPr dirty="0">
              <a:solidFill>
                <a:srgbClr val="002060"/>
              </a:solidFill>
            </a:endParaRPr>
          </a:p>
        </p:txBody>
      </p:sp>
      <p:cxnSp>
        <p:nvCxnSpPr>
          <p:cNvPr id="726" name="Google Shape;726;p35"/>
          <p:cNvCxnSpPr/>
          <p:nvPr/>
        </p:nvCxnSpPr>
        <p:spPr>
          <a:xfrm rot="10800000">
            <a:off x="350982" y="5977206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Google Shape;727;p35"/>
          <p:cNvCxnSpPr/>
          <p:nvPr/>
        </p:nvCxnSpPr>
        <p:spPr>
          <a:xfrm rot="10800000">
            <a:off x="350982" y="1222069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8" name="Google Shape;728;p35"/>
          <p:cNvSpPr/>
          <p:nvPr/>
        </p:nvSpPr>
        <p:spPr>
          <a:xfrm rot="10800000">
            <a:off x="11015932" y="126325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9" name="Google Shape;729;p35"/>
          <p:cNvSpPr/>
          <p:nvPr/>
        </p:nvSpPr>
        <p:spPr>
          <a:xfrm>
            <a:off x="350982" y="525638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BE2DCBA-87F6-7F4F-BEFE-5BB3619C3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50" y="523957"/>
            <a:ext cx="3723250" cy="69811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B5292A0D-BC35-8B41-8D98-C9F922FF9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18723"/>
            <a:ext cx="1012420" cy="9687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D83DDCA-9487-6E4C-875B-0CBB030018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7874"/>
          <a:stretch/>
        </p:blipFill>
        <p:spPr>
          <a:xfrm>
            <a:off x="350982" y="6109441"/>
            <a:ext cx="3512405" cy="51815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E7AAA3D3-929F-FF47-869E-B8156DD8A184}"/>
              </a:ext>
            </a:extLst>
          </p:cNvPr>
          <p:cNvSpPr txBox="1"/>
          <p:nvPr/>
        </p:nvSpPr>
        <p:spPr>
          <a:xfrm>
            <a:off x="0" y="225213"/>
            <a:ext cx="9439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r>
              <a:rPr lang="it-IT" sz="2400" b="1" u="sng" dirty="0" smtClean="0">
                <a:solidFill>
                  <a:srgbClr val="00B050"/>
                </a:solidFill>
                <a:latin typeface="Century Gothic" pitchFamily="34" charset="0"/>
              </a:rPr>
              <a:t>PRIMA DOCUMENTAZIONE DELL’ESPERIENZA</a:t>
            </a:r>
          </a:p>
          <a:p>
            <a:pPr algn="ctr"/>
            <a:endParaRPr lang="it-IT" sz="2400" b="1" u="sng" dirty="0" smtClean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011441" y="1323712"/>
            <a:ext cx="3276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/>
              <a:t>IL FILO DELLA SPERANZA</a:t>
            </a:r>
            <a:endParaRPr lang="it-IT" b="1" u="sng" dirty="0"/>
          </a:p>
        </p:txBody>
      </p:sp>
      <p:sp>
        <p:nvSpPr>
          <p:cNvPr id="2" name="Rettangolo 1"/>
          <p:cNvSpPr/>
          <p:nvPr/>
        </p:nvSpPr>
        <p:spPr>
          <a:xfrm>
            <a:off x="6714067" y="1773768"/>
            <a:ext cx="4157133" cy="41343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rgbClr val="0F26E6"/>
                </a:solidFill>
              </a:rPr>
              <a:t>Considerate se questo è un mondo</a:t>
            </a:r>
          </a:p>
          <a:p>
            <a:pPr algn="just"/>
            <a:r>
              <a:rPr lang="it-IT" dirty="0" smtClean="0">
                <a:solidFill>
                  <a:srgbClr val="0F26E6"/>
                </a:solidFill>
              </a:rPr>
              <a:t>che </a:t>
            </a:r>
            <a:r>
              <a:rPr lang="it-IT" dirty="0">
                <a:solidFill>
                  <a:srgbClr val="0F26E6"/>
                </a:solidFill>
              </a:rPr>
              <a:t>combatte il razzismo,</a:t>
            </a:r>
          </a:p>
          <a:p>
            <a:pPr algn="just"/>
            <a:r>
              <a:rPr lang="it-IT" dirty="0" smtClean="0">
                <a:solidFill>
                  <a:srgbClr val="0F26E6"/>
                </a:solidFill>
              </a:rPr>
              <a:t>che </a:t>
            </a:r>
            <a:r>
              <a:rPr lang="it-IT" dirty="0">
                <a:solidFill>
                  <a:srgbClr val="0F26E6"/>
                </a:solidFill>
              </a:rPr>
              <a:t>contrasta lo sfruttamento,</a:t>
            </a:r>
          </a:p>
          <a:p>
            <a:pPr algn="just"/>
            <a:r>
              <a:rPr lang="it-IT" dirty="0" smtClean="0">
                <a:solidFill>
                  <a:srgbClr val="0F26E6"/>
                </a:solidFill>
              </a:rPr>
              <a:t>che </a:t>
            </a:r>
            <a:r>
              <a:rPr lang="it-IT" dirty="0">
                <a:solidFill>
                  <a:srgbClr val="0F26E6"/>
                </a:solidFill>
              </a:rPr>
              <a:t>elimina la povertà</a:t>
            </a:r>
            <a:r>
              <a:rPr lang="it-IT" dirty="0" smtClean="0">
                <a:solidFill>
                  <a:srgbClr val="0F26E6"/>
                </a:solidFill>
              </a:rPr>
              <a:t>.</a:t>
            </a:r>
          </a:p>
          <a:p>
            <a:pPr algn="just"/>
            <a:endParaRPr lang="it-IT" dirty="0">
              <a:solidFill>
                <a:srgbClr val="0F26E6"/>
              </a:solidFill>
            </a:endParaRPr>
          </a:p>
          <a:p>
            <a:pPr algn="just"/>
            <a:r>
              <a:rPr lang="it-IT" dirty="0">
                <a:solidFill>
                  <a:srgbClr val="0F26E6"/>
                </a:solidFill>
              </a:rPr>
              <a:t>Considerate se la Storia</a:t>
            </a:r>
          </a:p>
          <a:p>
            <a:pPr algn="just"/>
            <a:r>
              <a:rPr lang="it-IT" dirty="0">
                <a:solidFill>
                  <a:srgbClr val="0F26E6"/>
                </a:solidFill>
              </a:rPr>
              <a:t>ha reso giustizia</a:t>
            </a:r>
          </a:p>
          <a:p>
            <a:pPr algn="just"/>
            <a:r>
              <a:rPr lang="it-IT" dirty="0">
                <a:solidFill>
                  <a:srgbClr val="0F26E6"/>
                </a:solidFill>
              </a:rPr>
              <a:t>a quell’uomo e quella donna</a:t>
            </a:r>
          </a:p>
          <a:p>
            <a:pPr algn="just"/>
            <a:r>
              <a:rPr lang="it-IT" dirty="0">
                <a:solidFill>
                  <a:srgbClr val="0F26E6"/>
                </a:solidFill>
              </a:rPr>
              <a:t>che è morto per un sì e per un no.</a:t>
            </a:r>
          </a:p>
          <a:p>
            <a:pPr algn="just"/>
            <a:endParaRPr lang="it-IT" dirty="0">
              <a:solidFill>
                <a:srgbClr val="0F26E6"/>
              </a:solidFill>
            </a:endParaRPr>
          </a:p>
          <a:p>
            <a:pPr algn="just"/>
            <a:r>
              <a:rPr lang="it-IT" dirty="0">
                <a:solidFill>
                  <a:srgbClr val="0F26E6"/>
                </a:solidFill>
              </a:rPr>
              <a:t>Considerate che in ogni Nazione</a:t>
            </a:r>
          </a:p>
          <a:p>
            <a:pPr algn="just"/>
            <a:r>
              <a:rPr lang="it-IT" dirty="0" smtClean="0">
                <a:solidFill>
                  <a:srgbClr val="0F26E6"/>
                </a:solidFill>
              </a:rPr>
              <a:t>e </a:t>
            </a:r>
            <a:r>
              <a:rPr lang="it-IT" dirty="0">
                <a:solidFill>
                  <a:srgbClr val="0F26E6"/>
                </a:solidFill>
              </a:rPr>
              <a:t>in ogni gruppo etnico,</a:t>
            </a:r>
          </a:p>
          <a:p>
            <a:pPr algn="just"/>
            <a:r>
              <a:rPr lang="it-IT" dirty="0" smtClean="0">
                <a:solidFill>
                  <a:srgbClr val="0F26E6"/>
                </a:solidFill>
              </a:rPr>
              <a:t>ci </a:t>
            </a:r>
            <a:r>
              <a:rPr lang="it-IT" dirty="0">
                <a:solidFill>
                  <a:srgbClr val="0F26E6"/>
                </a:solidFill>
              </a:rPr>
              <a:t>sono persone buone e persone cattive.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22" y="1330654"/>
            <a:ext cx="4251578" cy="425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8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"/>
          <p:cNvSpPr txBox="1">
            <a:spLocks noGrp="1"/>
          </p:cNvSpPr>
          <p:nvPr>
            <p:ph type="ftr" idx="11"/>
          </p:nvPr>
        </p:nvSpPr>
        <p:spPr>
          <a:xfrm>
            <a:off x="4465433" y="6195651"/>
            <a:ext cx="6405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833C0B"/>
              </a:buClr>
              <a:buSzPts val="1200"/>
              <a:buFont typeface="Twentieth Century"/>
              <a:buNone/>
            </a:pPr>
            <a:r>
              <a:rPr lang="it-IT" smtClean="0">
                <a:solidFill>
                  <a:srgbClr val="002060"/>
                </a:solidFill>
              </a:rPr>
              <a:t>Dirigente Biagina Vergari-Referente: Prof.ssa Patruno Elisabetta</a:t>
            </a:r>
            <a:endParaRPr dirty="0">
              <a:solidFill>
                <a:srgbClr val="002060"/>
              </a:solidFill>
            </a:endParaRPr>
          </a:p>
        </p:txBody>
      </p:sp>
      <p:cxnSp>
        <p:nvCxnSpPr>
          <p:cNvPr id="726" name="Google Shape;726;p35"/>
          <p:cNvCxnSpPr/>
          <p:nvPr/>
        </p:nvCxnSpPr>
        <p:spPr>
          <a:xfrm rot="10800000">
            <a:off x="350982" y="5977206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Google Shape;727;p35"/>
          <p:cNvCxnSpPr/>
          <p:nvPr/>
        </p:nvCxnSpPr>
        <p:spPr>
          <a:xfrm rot="10800000">
            <a:off x="350982" y="1222069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8" name="Google Shape;728;p35"/>
          <p:cNvSpPr/>
          <p:nvPr/>
        </p:nvSpPr>
        <p:spPr>
          <a:xfrm rot="10800000">
            <a:off x="11015932" y="126325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9" name="Google Shape;729;p35"/>
          <p:cNvSpPr/>
          <p:nvPr/>
        </p:nvSpPr>
        <p:spPr>
          <a:xfrm>
            <a:off x="350982" y="525638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BE2DCBA-87F6-7F4F-BEFE-5BB3619C3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50" y="523957"/>
            <a:ext cx="3723250" cy="69811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B5292A0D-BC35-8B41-8D98-C9F922FF9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18723"/>
            <a:ext cx="1012420" cy="9687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D83DDCA-9487-6E4C-875B-0CBB030018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7874"/>
          <a:stretch/>
        </p:blipFill>
        <p:spPr>
          <a:xfrm>
            <a:off x="350982" y="6109441"/>
            <a:ext cx="3512405" cy="51815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E7AAA3D3-929F-FF47-869E-B8156DD8A184}"/>
              </a:ext>
            </a:extLst>
          </p:cNvPr>
          <p:cNvSpPr txBox="1"/>
          <p:nvPr/>
        </p:nvSpPr>
        <p:spPr>
          <a:xfrm>
            <a:off x="0" y="225213"/>
            <a:ext cx="9439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r>
              <a:rPr lang="it-IT" sz="2400" b="1" u="sng" dirty="0" smtClean="0">
                <a:solidFill>
                  <a:srgbClr val="00B050"/>
                </a:solidFill>
                <a:latin typeface="Century Gothic" pitchFamily="34" charset="0"/>
              </a:rPr>
              <a:t>PRIMA DOCUMENTAZIONE DELL’ESPERIENZA</a:t>
            </a:r>
          </a:p>
          <a:p>
            <a:pPr algn="ctr"/>
            <a:endParaRPr lang="it-IT" sz="2400" b="1" u="sng" dirty="0" smtClean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11307" y="1263256"/>
            <a:ext cx="3276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/>
              <a:t>IL FILO DELLA SPERANZA</a:t>
            </a:r>
            <a:endParaRPr lang="it-IT" b="1" u="sng" dirty="0"/>
          </a:p>
        </p:txBody>
      </p:sp>
      <p:sp>
        <p:nvSpPr>
          <p:cNvPr id="2" name="Rettangolo 1"/>
          <p:cNvSpPr/>
          <p:nvPr/>
        </p:nvSpPr>
        <p:spPr>
          <a:xfrm>
            <a:off x="1389574" y="1773768"/>
            <a:ext cx="4157133" cy="41343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rgbClr val="0F26E6"/>
                </a:solidFill>
              </a:rPr>
              <a:t>Ricordate questo alle nuove generazioni,</a:t>
            </a:r>
          </a:p>
          <a:p>
            <a:pPr algn="just"/>
            <a:r>
              <a:rPr lang="it-IT" dirty="0" smtClean="0">
                <a:solidFill>
                  <a:srgbClr val="0F26E6"/>
                </a:solidFill>
              </a:rPr>
              <a:t>quando </a:t>
            </a:r>
            <a:r>
              <a:rPr lang="it-IT" dirty="0" err="1">
                <a:solidFill>
                  <a:srgbClr val="0F26E6"/>
                </a:solidFill>
              </a:rPr>
              <a:t>bullizzano</a:t>
            </a:r>
            <a:r>
              <a:rPr lang="it-IT" dirty="0">
                <a:solidFill>
                  <a:srgbClr val="0F26E6"/>
                </a:solidFill>
              </a:rPr>
              <a:t> gli indifesi</a:t>
            </a:r>
          </a:p>
          <a:p>
            <a:pPr algn="just"/>
            <a:r>
              <a:rPr lang="it-IT" dirty="0" smtClean="0">
                <a:solidFill>
                  <a:srgbClr val="0F26E6"/>
                </a:solidFill>
              </a:rPr>
              <a:t>o </a:t>
            </a:r>
            <a:r>
              <a:rPr lang="it-IT" dirty="0">
                <a:solidFill>
                  <a:srgbClr val="0F26E6"/>
                </a:solidFill>
              </a:rPr>
              <a:t>quando discriminano chi è diverso</a:t>
            </a:r>
            <a:r>
              <a:rPr lang="it-IT" dirty="0" smtClean="0">
                <a:solidFill>
                  <a:srgbClr val="0F26E6"/>
                </a:solidFill>
              </a:rPr>
              <a:t>.</a:t>
            </a:r>
          </a:p>
          <a:p>
            <a:pPr algn="just"/>
            <a:r>
              <a:rPr lang="it-IT" dirty="0">
                <a:solidFill>
                  <a:srgbClr val="0F26E6"/>
                </a:solidFill>
              </a:rPr>
              <a:t>Meditate che la cattiveria esiste.</a:t>
            </a:r>
          </a:p>
          <a:p>
            <a:pPr algn="just"/>
            <a:endParaRPr lang="it-IT" dirty="0">
              <a:solidFill>
                <a:srgbClr val="0F26E6"/>
              </a:solidFill>
            </a:endParaRPr>
          </a:p>
          <a:p>
            <a:pPr algn="just"/>
            <a:r>
              <a:rPr lang="it-IT" dirty="0">
                <a:solidFill>
                  <a:srgbClr val="0F26E6"/>
                </a:solidFill>
              </a:rPr>
              <a:t>Vi comandiamo di non fare del male al nostro prossimo</a:t>
            </a:r>
            <a:r>
              <a:rPr lang="it-IT" dirty="0" smtClean="0">
                <a:solidFill>
                  <a:srgbClr val="0F26E6"/>
                </a:solidFill>
              </a:rPr>
              <a:t>,</a:t>
            </a:r>
            <a:endParaRPr lang="it-IT" dirty="0">
              <a:solidFill>
                <a:srgbClr val="0F26E6"/>
              </a:solidFill>
            </a:endParaRPr>
          </a:p>
          <a:p>
            <a:pPr algn="just"/>
            <a:r>
              <a:rPr lang="it-IT" dirty="0">
                <a:solidFill>
                  <a:srgbClr val="0F26E6"/>
                </a:solidFill>
              </a:rPr>
              <a:t>di impegnarvi a vivere in </a:t>
            </a:r>
            <a:r>
              <a:rPr lang="it-IT" dirty="0" smtClean="0">
                <a:solidFill>
                  <a:srgbClr val="0F26E6"/>
                </a:solidFill>
              </a:rPr>
              <a:t>pace</a:t>
            </a:r>
            <a:endParaRPr lang="it-IT" dirty="0">
              <a:solidFill>
                <a:srgbClr val="0F26E6"/>
              </a:solidFill>
            </a:endParaRPr>
          </a:p>
          <a:p>
            <a:pPr algn="just"/>
            <a:r>
              <a:rPr lang="it-IT" dirty="0">
                <a:solidFill>
                  <a:srgbClr val="0F26E6"/>
                </a:solidFill>
              </a:rPr>
              <a:t>e di costruire un mondo migliore di rispetto!</a:t>
            </a:r>
          </a:p>
          <a:p>
            <a:pPr algn="just"/>
            <a:endParaRPr lang="it-IT" dirty="0">
              <a:solidFill>
                <a:srgbClr val="0F26E6"/>
              </a:solidFill>
            </a:endParaRPr>
          </a:p>
          <a:p>
            <a:pPr algn="just"/>
            <a:r>
              <a:rPr lang="it-IT" dirty="0">
                <a:solidFill>
                  <a:srgbClr val="0F26E6"/>
                </a:solidFill>
              </a:rPr>
              <a:t>Meditate che questo è stato:</a:t>
            </a:r>
          </a:p>
          <a:p>
            <a:pPr algn="just"/>
            <a:r>
              <a:rPr lang="it-IT" dirty="0">
                <a:solidFill>
                  <a:srgbClr val="0F26E6"/>
                </a:solidFill>
              </a:rPr>
              <a:t>vi rivolgiamo queste parole</a:t>
            </a:r>
          </a:p>
          <a:p>
            <a:pPr algn="just"/>
            <a:r>
              <a:rPr lang="it-IT" dirty="0">
                <a:solidFill>
                  <a:srgbClr val="0F26E6"/>
                </a:solidFill>
              </a:rPr>
              <a:t>scolpitele nel vostro cuore.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33" y="1877433"/>
            <a:ext cx="5173133" cy="378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2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"/>
          <p:cNvSpPr txBox="1">
            <a:spLocks noGrp="1"/>
          </p:cNvSpPr>
          <p:nvPr>
            <p:ph type="ftr" idx="11"/>
          </p:nvPr>
        </p:nvSpPr>
        <p:spPr>
          <a:xfrm>
            <a:off x="4465433" y="6195651"/>
            <a:ext cx="6405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833C0B"/>
              </a:buClr>
              <a:buSzPts val="1200"/>
              <a:buFont typeface="Twentieth Century"/>
              <a:buNone/>
            </a:pPr>
            <a:r>
              <a:rPr lang="it-IT" smtClean="0">
                <a:solidFill>
                  <a:srgbClr val="002060"/>
                </a:solidFill>
              </a:rPr>
              <a:t>Dirigente Biagina Vergari-Referente: Prof.ssa Patruno Elisabetta</a:t>
            </a:r>
            <a:endParaRPr dirty="0">
              <a:solidFill>
                <a:srgbClr val="002060"/>
              </a:solidFill>
            </a:endParaRPr>
          </a:p>
        </p:txBody>
      </p:sp>
      <p:cxnSp>
        <p:nvCxnSpPr>
          <p:cNvPr id="726" name="Google Shape;726;p35"/>
          <p:cNvCxnSpPr/>
          <p:nvPr/>
        </p:nvCxnSpPr>
        <p:spPr>
          <a:xfrm rot="10800000">
            <a:off x="350982" y="5977206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Google Shape;727;p35"/>
          <p:cNvCxnSpPr/>
          <p:nvPr/>
        </p:nvCxnSpPr>
        <p:spPr>
          <a:xfrm rot="10800000">
            <a:off x="350982" y="1222069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8" name="Google Shape;728;p35"/>
          <p:cNvSpPr/>
          <p:nvPr/>
        </p:nvSpPr>
        <p:spPr>
          <a:xfrm rot="10800000">
            <a:off x="11015932" y="126325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9" name="Google Shape;729;p35"/>
          <p:cNvSpPr/>
          <p:nvPr/>
        </p:nvSpPr>
        <p:spPr>
          <a:xfrm>
            <a:off x="350982" y="525638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BE2DCBA-87F6-7F4F-BEFE-5BB3619C3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50" y="523957"/>
            <a:ext cx="3723250" cy="69811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B5292A0D-BC35-8B41-8D98-C9F922FF9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18723"/>
            <a:ext cx="1012420" cy="9687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D83DDCA-9487-6E4C-875B-0CBB030018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7874"/>
          <a:stretch/>
        </p:blipFill>
        <p:spPr>
          <a:xfrm>
            <a:off x="350982" y="6109441"/>
            <a:ext cx="3512405" cy="51815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E7AAA3D3-929F-FF47-869E-B8156DD8A184}"/>
              </a:ext>
            </a:extLst>
          </p:cNvPr>
          <p:cNvSpPr txBox="1"/>
          <p:nvPr/>
        </p:nvSpPr>
        <p:spPr>
          <a:xfrm>
            <a:off x="0" y="225213"/>
            <a:ext cx="9439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r>
              <a:rPr lang="it-IT" sz="2400" b="1" u="sng" dirty="0" smtClean="0">
                <a:solidFill>
                  <a:srgbClr val="00B050"/>
                </a:solidFill>
                <a:latin typeface="Century Gothic" pitchFamily="34" charset="0"/>
              </a:rPr>
              <a:t>PRIMA DOCUMENTAZIONE DELL’ESPERIENZA</a:t>
            </a:r>
          </a:p>
          <a:p>
            <a:pPr algn="ctr"/>
            <a:endParaRPr lang="it-IT" sz="2400" b="1" u="sng" dirty="0" smtClean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317195" y="1394491"/>
            <a:ext cx="3276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/>
              <a:t>IL FILO DELLA SPERANZA</a:t>
            </a:r>
            <a:endParaRPr lang="it-IT" b="1" u="sng" dirty="0"/>
          </a:p>
        </p:txBody>
      </p:sp>
      <p:sp>
        <p:nvSpPr>
          <p:cNvPr id="2" name="Rettangolo 1"/>
          <p:cNvSpPr/>
          <p:nvPr/>
        </p:nvSpPr>
        <p:spPr>
          <a:xfrm>
            <a:off x="350982" y="1333210"/>
            <a:ext cx="5666509" cy="45748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>
                <a:solidFill>
                  <a:srgbClr val="0F26E6"/>
                </a:solidFill>
              </a:rPr>
              <a:t>Meditate su tutto questo,</a:t>
            </a:r>
          </a:p>
          <a:p>
            <a:pPr algn="just"/>
            <a:r>
              <a:rPr lang="it-IT" dirty="0" smtClean="0">
                <a:solidFill>
                  <a:srgbClr val="0F26E6"/>
                </a:solidFill>
              </a:rPr>
              <a:t>eliminiamo </a:t>
            </a:r>
            <a:r>
              <a:rPr lang="it-IT" dirty="0">
                <a:solidFill>
                  <a:srgbClr val="0F26E6"/>
                </a:solidFill>
              </a:rPr>
              <a:t>la violenza</a:t>
            </a:r>
          </a:p>
          <a:p>
            <a:pPr algn="just"/>
            <a:r>
              <a:rPr lang="it-IT" dirty="0" smtClean="0">
                <a:solidFill>
                  <a:srgbClr val="0F26E6"/>
                </a:solidFill>
              </a:rPr>
              <a:t>ridiamo </a:t>
            </a:r>
            <a:r>
              <a:rPr lang="it-IT" dirty="0">
                <a:solidFill>
                  <a:srgbClr val="0F26E6"/>
                </a:solidFill>
              </a:rPr>
              <a:t>la gioia e</a:t>
            </a:r>
          </a:p>
          <a:p>
            <a:pPr algn="just"/>
            <a:r>
              <a:rPr lang="it-IT" dirty="0" smtClean="0">
                <a:solidFill>
                  <a:srgbClr val="0F26E6"/>
                </a:solidFill>
              </a:rPr>
              <a:t>gli </a:t>
            </a:r>
            <a:r>
              <a:rPr lang="it-IT" dirty="0">
                <a:solidFill>
                  <a:srgbClr val="0F26E6"/>
                </a:solidFill>
              </a:rPr>
              <a:t>abbracci ai bambini</a:t>
            </a:r>
          </a:p>
          <a:p>
            <a:pPr algn="just"/>
            <a:r>
              <a:rPr lang="it-IT" dirty="0" smtClean="0">
                <a:solidFill>
                  <a:srgbClr val="0F26E6"/>
                </a:solidFill>
              </a:rPr>
              <a:t>abbandonati </a:t>
            </a:r>
            <a:r>
              <a:rPr lang="it-IT" dirty="0">
                <a:solidFill>
                  <a:srgbClr val="0F26E6"/>
                </a:solidFill>
              </a:rPr>
              <a:t>e dimenticati.</a:t>
            </a:r>
          </a:p>
          <a:p>
            <a:pPr algn="just"/>
            <a:endParaRPr lang="it-IT" dirty="0">
              <a:solidFill>
                <a:srgbClr val="0F26E6"/>
              </a:solidFill>
            </a:endParaRPr>
          </a:p>
          <a:p>
            <a:pPr algn="just"/>
            <a:r>
              <a:rPr lang="it-IT" dirty="0">
                <a:solidFill>
                  <a:srgbClr val="0F26E6"/>
                </a:solidFill>
              </a:rPr>
              <a:t>Dialogate su questo con i vostri figli</a:t>
            </a:r>
          </a:p>
          <a:p>
            <a:pPr algn="just"/>
            <a:r>
              <a:rPr lang="it-IT" dirty="0" smtClean="0">
                <a:solidFill>
                  <a:srgbClr val="0F26E6"/>
                </a:solidFill>
              </a:rPr>
              <a:t>e </a:t>
            </a:r>
            <a:r>
              <a:rPr lang="it-IT" dirty="0">
                <a:solidFill>
                  <a:srgbClr val="0F26E6"/>
                </a:solidFill>
              </a:rPr>
              <a:t>rendeteli consapevoli</a:t>
            </a:r>
          </a:p>
          <a:p>
            <a:pPr algn="just"/>
            <a:r>
              <a:rPr lang="it-IT" dirty="0" smtClean="0">
                <a:solidFill>
                  <a:srgbClr val="0F26E6"/>
                </a:solidFill>
              </a:rPr>
              <a:t>di </a:t>
            </a:r>
            <a:r>
              <a:rPr lang="it-IT" dirty="0">
                <a:solidFill>
                  <a:srgbClr val="0F26E6"/>
                </a:solidFill>
              </a:rPr>
              <a:t>quanto è accaduto</a:t>
            </a:r>
          </a:p>
          <a:p>
            <a:pPr algn="just"/>
            <a:r>
              <a:rPr lang="it-IT" dirty="0" smtClean="0">
                <a:solidFill>
                  <a:srgbClr val="0F26E6"/>
                </a:solidFill>
              </a:rPr>
              <a:t>e </a:t>
            </a:r>
            <a:r>
              <a:rPr lang="it-IT" dirty="0">
                <a:solidFill>
                  <a:srgbClr val="0F26E6"/>
                </a:solidFill>
              </a:rPr>
              <a:t>di quanto ancora oggi </a:t>
            </a:r>
            <a:r>
              <a:rPr lang="it-IT" dirty="0" smtClean="0">
                <a:solidFill>
                  <a:srgbClr val="0F26E6"/>
                </a:solidFill>
              </a:rPr>
              <a:t>accade.</a:t>
            </a:r>
          </a:p>
          <a:p>
            <a:pPr algn="just"/>
            <a:endParaRPr lang="it-IT" dirty="0">
              <a:solidFill>
                <a:srgbClr val="0F26E6"/>
              </a:solidFill>
            </a:endParaRPr>
          </a:p>
          <a:p>
            <a:pPr algn="just"/>
            <a:r>
              <a:rPr lang="it-IT" dirty="0">
                <a:solidFill>
                  <a:srgbClr val="0F26E6"/>
                </a:solidFill>
              </a:rPr>
              <a:t>Date una speranza al futuro.</a:t>
            </a:r>
          </a:p>
          <a:p>
            <a:pPr algn="just"/>
            <a:r>
              <a:rPr lang="it-IT" dirty="0" smtClean="0">
                <a:solidFill>
                  <a:srgbClr val="0F26E6"/>
                </a:solidFill>
              </a:rPr>
              <a:t>Fate </a:t>
            </a:r>
            <a:r>
              <a:rPr lang="it-IT" dirty="0">
                <a:solidFill>
                  <a:srgbClr val="0F26E6"/>
                </a:solidFill>
              </a:rPr>
              <a:t>sì che tutte le vite spezzate dall’odio e dalla guerra,</a:t>
            </a:r>
          </a:p>
          <a:p>
            <a:pPr algn="just"/>
            <a:r>
              <a:rPr lang="it-IT" dirty="0" smtClean="0">
                <a:solidFill>
                  <a:srgbClr val="0F26E6"/>
                </a:solidFill>
              </a:rPr>
              <a:t>non </a:t>
            </a:r>
            <a:r>
              <a:rPr lang="it-IT" dirty="0">
                <a:solidFill>
                  <a:srgbClr val="0F26E6"/>
                </a:solidFill>
              </a:rPr>
              <a:t>siano dimenticate.</a:t>
            </a:r>
          </a:p>
          <a:p>
            <a:pPr algn="just"/>
            <a:r>
              <a:rPr lang="it-IT" dirty="0" smtClean="0">
                <a:solidFill>
                  <a:srgbClr val="0F26E6"/>
                </a:solidFill>
              </a:rPr>
              <a:t>Ricordate </a:t>
            </a:r>
            <a:r>
              <a:rPr lang="it-IT" dirty="0">
                <a:solidFill>
                  <a:srgbClr val="0F26E6"/>
                </a:solidFill>
              </a:rPr>
              <a:t>il passato e migliorate il presente.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658" y="1953295"/>
            <a:ext cx="5033675" cy="377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0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"/>
          <p:cNvSpPr txBox="1">
            <a:spLocks noGrp="1"/>
          </p:cNvSpPr>
          <p:nvPr>
            <p:ph type="ftr" idx="11"/>
          </p:nvPr>
        </p:nvSpPr>
        <p:spPr>
          <a:xfrm>
            <a:off x="4465433" y="6195651"/>
            <a:ext cx="6405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833C0B"/>
              </a:buClr>
              <a:buSzPts val="1200"/>
              <a:buFont typeface="Twentieth Century"/>
              <a:buNone/>
            </a:pPr>
            <a:r>
              <a:rPr lang="it-IT" smtClean="0">
                <a:solidFill>
                  <a:srgbClr val="002060"/>
                </a:solidFill>
              </a:rPr>
              <a:t>Dirigente Biagina Vergari-Referente: Prof.ssa Patruno Elisabetta</a:t>
            </a:r>
            <a:endParaRPr dirty="0">
              <a:solidFill>
                <a:srgbClr val="002060"/>
              </a:solidFill>
            </a:endParaRPr>
          </a:p>
        </p:txBody>
      </p:sp>
      <p:cxnSp>
        <p:nvCxnSpPr>
          <p:cNvPr id="726" name="Google Shape;726;p35"/>
          <p:cNvCxnSpPr/>
          <p:nvPr/>
        </p:nvCxnSpPr>
        <p:spPr>
          <a:xfrm rot="10800000">
            <a:off x="350982" y="5977206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Google Shape;727;p35"/>
          <p:cNvCxnSpPr/>
          <p:nvPr/>
        </p:nvCxnSpPr>
        <p:spPr>
          <a:xfrm rot="10800000">
            <a:off x="350982" y="1222069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8" name="Google Shape;728;p35"/>
          <p:cNvSpPr/>
          <p:nvPr/>
        </p:nvSpPr>
        <p:spPr>
          <a:xfrm rot="10800000">
            <a:off x="11015932" y="126325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9" name="Google Shape;729;p35"/>
          <p:cNvSpPr/>
          <p:nvPr/>
        </p:nvSpPr>
        <p:spPr>
          <a:xfrm>
            <a:off x="350982" y="525638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BE2DCBA-87F6-7F4F-BEFE-5BB3619C3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50" y="523957"/>
            <a:ext cx="3723250" cy="69811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B5292A0D-BC35-8B41-8D98-C9F922FF9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18723"/>
            <a:ext cx="1012420" cy="9687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D83DDCA-9487-6E4C-875B-0CBB030018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7874"/>
          <a:stretch/>
        </p:blipFill>
        <p:spPr>
          <a:xfrm>
            <a:off x="350982" y="6109441"/>
            <a:ext cx="3512405" cy="51815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E7AAA3D3-929F-FF47-869E-B8156DD8A184}"/>
              </a:ext>
            </a:extLst>
          </p:cNvPr>
          <p:cNvSpPr txBox="1"/>
          <p:nvPr/>
        </p:nvSpPr>
        <p:spPr>
          <a:xfrm>
            <a:off x="0" y="225213"/>
            <a:ext cx="9439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r>
              <a:rPr lang="it-IT" sz="2400" b="1" u="sng" dirty="0" smtClean="0">
                <a:solidFill>
                  <a:srgbClr val="00B050"/>
                </a:solidFill>
                <a:latin typeface="Century Gothic" pitchFamily="34" charset="0"/>
              </a:rPr>
              <a:t>PRIMA DOCUMENTAZIONE DELL’ESPERIENZA</a:t>
            </a:r>
          </a:p>
          <a:p>
            <a:pPr algn="ctr"/>
            <a:endParaRPr lang="it-IT" sz="2400" b="1" u="sng" dirty="0" smtClean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305324" y="1344432"/>
            <a:ext cx="32766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/>
              <a:t>IL FILO DELLA SPERANZA</a:t>
            </a:r>
            <a:endParaRPr lang="it-IT" b="1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924" y="2142066"/>
            <a:ext cx="2609807" cy="367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s://elisabettapatruno.altervista.org/wp-content/uploads/2022/01/WhatsApp-Image-2022-01-25-at-17.36.53-2-960x774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1" y="1734989"/>
            <a:ext cx="4367624" cy="352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331681" y="2341525"/>
            <a:ext cx="3005666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it-IT" sz="2400" dirty="0"/>
              <a:t>Ripetete alle nuove generazioni</a:t>
            </a:r>
          </a:p>
          <a:p>
            <a:r>
              <a:rPr lang="it-IT" sz="2400" dirty="0"/>
              <a:t>ché la Memoria </a:t>
            </a:r>
          </a:p>
          <a:p>
            <a:r>
              <a:rPr lang="it-IT" sz="2400" dirty="0"/>
              <a:t>è un atto di  giustizia</a:t>
            </a:r>
          </a:p>
          <a:p>
            <a:r>
              <a:rPr lang="it-IT" sz="2400" dirty="0" smtClean="0"/>
              <a:t>e </a:t>
            </a:r>
            <a:r>
              <a:rPr lang="it-IT" sz="2400" dirty="0"/>
              <a:t>di </a:t>
            </a:r>
            <a:r>
              <a:rPr lang="it-IT" sz="2400" dirty="0" smtClean="0"/>
              <a:t>umana condivisione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40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"/>
          <p:cNvSpPr txBox="1">
            <a:spLocks noGrp="1"/>
          </p:cNvSpPr>
          <p:nvPr>
            <p:ph type="ftr" idx="11"/>
          </p:nvPr>
        </p:nvSpPr>
        <p:spPr>
          <a:xfrm>
            <a:off x="4465433" y="6195651"/>
            <a:ext cx="6405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1200"/>
              <a:buFont typeface="Twentieth Century"/>
              <a:buNone/>
            </a:pPr>
            <a:r>
              <a:rPr lang="it-IT" smtClean="0">
                <a:solidFill>
                  <a:srgbClr val="002060"/>
                </a:solidFill>
              </a:rPr>
              <a:t>Dirigente Biagina Vergari-Referente: Prof.ssa Patruno Elisabetta</a:t>
            </a:r>
            <a:endParaRPr dirty="0">
              <a:solidFill>
                <a:srgbClr val="002060"/>
              </a:solidFill>
            </a:endParaRPr>
          </a:p>
        </p:txBody>
      </p:sp>
      <p:cxnSp>
        <p:nvCxnSpPr>
          <p:cNvPr id="726" name="Google Shape;726;p35"/>
          <p:cNvCxnSpPr/>
          <p:nvPr/>
        </p:nvCxnSpPr>
        <p:spPr>
          <a:xfrm rot="10800000">
            <a:off x="350982" y="5977206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Google Shape;727;p35"/>
          <p:cNvCxnSpPr/>
          <p:nvPr/>
        </p:nvCxnSpPr>
        <p:spPr>
          <a:xfrm rot="10800000">
            <a:off x="350982" y="1222069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8" name="Google Shape;728;p35"/>
          <p:cNvSpPr/>
          <p:nvPr/>
        </p:nvSpPr>
        <p:spPr>
          <a:xfrm rot="10800000">
            <a:off x="11015932" y="126325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9" name="Google Shape;729;p35"/>
          <p:cNvSpPr/>
          <p:nvPr/>
        </p:nvSpPr>
        <p:spPr>
          <a:xfrm>
            <a:off x="350982" y="525638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BE2DCBA-87F6-7F4F-BEFE-5BB3619C3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50" y="523957"/>
            <a:ext cx="3723250" cy="69811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B5292A0D-BC35-8B41-8D98-C9F922FF9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18723"/>
            <a:ext cx="1012420" cy="9687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D83DDCA-9487-6E4C-875B-0CBB030018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7874"/>
          <a:stretch/>
        </p:blipFill>
        <p:spPr>
          <a:xfrm>
            <a:off x="350982" y="6109441"/>
            <a:ext cx="3512405" cy="51815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E7AAA3D3-929F-FF47-869E-B8156DD8A184}"/>
              </a:ext>
            </a:extLst>
          </p:cNvPr>
          <p:cNvSpPr txBox="1"/>
          <p:nvPr/>
        </p:nvSpPr>
        <p:spPr>
          <a:xfrm>
            <a:off x="829546" y="324537"/>
            <a:ext cx="943985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r>
              <a:rPr lang="it-IT" sz="2400" b="1" u="sng" dirty="0" smtClean="0">
                <a:solidFill>
                  <a:srgbClr val="00B050"/>
                </a:solidFill>
                <a:latin typeface="Century Gothic" pitchFamily="34" charset="0"/>
              </a:rPr>
              <a:t>TITOLO UDA: DIVERSI DA CHI?</a:t>
            </a:r>
          </a:p>
          <a:p>
            <a:pPr algn="ctr"/>
            <a:endParaRPr lang="it-IT" sz="2400" b="1" u="sng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pPr algn="ctr"/>
            <a:r>
              <a:rPr lang="it-IT" dirty="0" smtClean="0"/>
              <a:t> </a:t>
            </a:r>
            <a:r>
              <a:rPr lang="it-IT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Le Indicazioni Nazionali I Ciclo: «Per una Nuova Cittadinanza»</a:t>
            </a:r>
          </a:p>
          <a:p>
            <a:pPr algn="ctr"/>
            <a:r>
              <a:rPr lang="it-IT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 Seminario Interregionale SICILIA</a:t>
            </a:r>
          </a:p>
          <a:p>
            <a:pPr algn="ctr"/>
            <a:r>
              <a:rPr lang="it-IT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Università degli Studi di Messina 8- 9 aprile 2022</a:t>
            </a:r>
            <a:endParaRPr lang="it-IT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371599" y="2556934"/>
            <a:ext cx="9567333" cy="2386186"/>
          </a:xfrm>
          <a:prstGeom prst="rect">
            <a:avLst/>
          </a:prstGeom>
          <a:solidFill>
            <a:srgbClr val="85A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dirty="0" smtClean="0">
                <a:solidFill>
                  <a:schemeClr val="tx1"/>
                </a:solidFill>
              </a:rPr>
              <a:t>Il percorso attuato </a:t>
            </a:r>
            <a:r>
              <a:rPr lang="it-IT" dirty="0">
                <a:solidFill>
                  <a:schemeClr val="tx1"/>
                </a:solidFill>
              </a:rPr>
              <a:t>è incentrato sul concetto di “</a:t>
            </a:r>
            <a:r>
              <a:rPr lang="it-IT" dirty="0" smtClean="0">
                <a:solidFill>
                  <a:schemeClr val="tx1"/>
                </a:solidFill>
              </a:rPr>
              <a:t>diversità e disuguaglianza”, </a:t>
            </a:r>
            <a:r>
              <a:rPr lang="it-IT" dirty="0">
                <a:solidFill>
                  <a:schemeClr val="tx1"/>
                </a:solidFill>
              </a:rPr>
              <a:t>che possiamo rintracciare nei vari aspetti della vita: dai tratti somatici con cui nasciamo, alle convinzioni religiose e politiche, alle disabilità fisiche e psichiche. Il punto di partenza della riflessione è l’articolo 3 della Costituzione italiana che, pur esprimendo il concetto di uguaglianza davanti alla legge, sancisce anche il diritto di ciascuno di noi alla diversità. Una diversità che non è mai assoluta, ma sempre riferita a qualcos’altro, e stabilita in base a dei criteri </a:t>
            </a:r>
            <a:r>
              <a:rPr lang="it-IT" dirty="0" smtClean="0">
                <a:solidFill>
                  <a:schemeClr val="tx1"/>
                </a:solidFill>
              </a:rPr>
              <a:t>spesso relativi</a:t>
            </a:r>
            <a:r>
              <a:rPr lang="it-IT" dirty="0">
                <a:solidFill>
                  <a:schemeClr val="tx1"/>
                </a:solidFill>
              </a:rPr>
              <a:t>. Saper riconoscere e accogliere le diversità, di qualunque genere esse siano, e riuscire a trasformarle in opportunità, rappresenta una competenza fondamentale del cittadino contemporaneo.</a:t>
            </a:r>
          </a:p>
        </p:txBody>
      </p:sp>
    </p:spTree>
    <p:extLst>
      <p:ext uri="{BB962C8B-B14F-4D97-AF65-F5344CB8AC3E}">
        <p14:creationId xmlns:p14="http://schemas.microsoft.com/office/powerpoint/2010/main" val="261344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"/>
          <p:cNvSpPr txBox="1">
            <a:spLocks noGrp="1"/>
          </p:cNvSpPr>
          <p:nvPr>
            <p:ph type="ftr" idx="11"/>
          </p:nvPr>
        </p:nvSpPr>
        <p:spPr>
          <a:xfrm>
            <a:off x="4465433" y="6195651"/>
            <a:ext cx="6405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833C0B"/>
              </a:buClr>
              <a:buSzPts val="1200"/>
              <a:buFont typeface="Twentieth Century"/>
              <a:buNone/>
            </a:pPr>
            <a:r>
              <a:rPr lang="it-IT" smtClean="0">
                <a:solidFill>
                  <a:srgbClr val="002060"/>
                </a:solidFill>
              </a:rPr>
              <a:t>Dirigente Biagina Vergari-Referente: Prof.ssa Patruno Elisabetta</a:t>
            </a:r>
            <a:endParaRPr dirty="0">
              <a:solidFill>
                <a:srgbClr val="002060"/>
              </a:solidFill>
            </a:endParaRPr>
          </a:p>
        </p:txBody>
      </p:sp>
      <p:cxnSp>
        <p:nvCxnSpPr>
          <p:cNvPr id="726" name="Google Shape;726;p35"/>
          <p:cNvCxnSpPr/>
          <p:nvPr/>
        </p:nvCxnSpPr>
        <p:spPr>
          <a:xfrm rot="10800000">
            <a:off x="350982" y="5977206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Google Shape;727;p35"/>
          <p:cNvCxnSpPr/>
          <p:nvPr/>
        </p:nvCxnSpPr>
        <p:spPr>
          <a:xfrm rot="10800000">
            <a:off x="350982" y="1222069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8" name="Google Shape;728;p35"/>
          <p:cNvSpPr/>
          <p:nvPr/>
        </p:nvSpPr>
        <p:spPr>
          <a:xfrm rot="10800000">
            <a:off x="11015932" y="126325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9" name="Google Shape;729;p35"/>
          <p:cNvSpPr/>
          <p:nvPr/>
        </p:nvSpPr>
        <p:spPr>
          <a:xfrm>
            <a:off x="350982" y="525638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BE2DCBA-87F6-7F4F-BEFE-5BB3619C3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50" y="523957"/>
            <a:ext cx="3723250" cy="69811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B5292A0D-BC35-8B41-8D98-C9F922FF9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18723"/>
            <a:ext cx="1012420" cy="9687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D83DDCA-9487-6E4C-875B-0CBB030018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7874"/>
          <a:stretch/>
        </p:blipFill>
        <p:spPr>
          <a:xfrm>
            <a:off x="350982" y="6109441"/>
            <a:ext cx="3512405" cy="51815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472266" y="4337618"/>
            <a:ext cx="83735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it-IT" dirty="0" smtClean="0"/>
          </a:p>
          <a:p>
            <a:pPr algn="ctr" fontAlgn="base"/>
            <a:r>
              <a:rPr lang="it-IT" dirty="0" smtClean="0"/>
              <a:t>IDEAZIONE E REALIZZAZIONE:PROF.SSA PATRUNO ELISABETTA</a:t>
            </a:r>
          </a:p>
          <a:p>
            <a:pPr algn="ctr" fontAlgn="base"/>
            <a:r>
              <a:rPr lang="it-IT" dirty="0" smtClean="0"/>
              <a:t>FOTOGRAFIA</a:t>
            </a:r>
            <a:r>
              <a:rPr lang="it-IT" dirty="0"/>
              <a:t>: PROF.SSA APRILE RAFFAELLA</a:t>
            </a:r>
          </a:p>
          <a:p>
            <a:pPr algn="ctr" fontAlgn="base"/>
            <a:r>
              <a:rPr lang="it-IT" dirty="0"/>
              <a:t>VIDEO REALIZZATO DALLA PROF.SSA LUANA CAMPA , BASSISTA IN VARIE FORMAZIONI TRA CUI LE </a:t>
            </a:r>
            <a:r>
              <a:rPr lang="it-IT" b="1" dirty="0"/>
              <a:t>CHAOS TWO</a:t>
            </a:r>
            <a:endParaRPr lang="it-IT" dirty="0"/>
          </a:p>
        </p:txBody>
      </p:sp>
      <p:sp>
        <p:nvSpPr>
          <p:cNvPr id="12" name="Esplosione 1 11"/>
          <p:cNvSpPr/>
          <p:nvPr/>
        </p:nvSpPr>
        <p:spPr>
          <a:xfrm rot="21014425">
            <a:off x="893897" y="1936912"/>
            <a:ext cx="2501736" cy="2678053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Realizzazione di un video-narrazione 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E7AAA3D3-929F-FF47-869E-B8156DD8A184}"/>
              </a:ext>
            </a:extLst>
          </p:cNvPr>
          <p:cNvSpPr txBox="1"/>
          <p:nvPr/>
        </p:nvSpPr>
        <p:spPr>
          <a:xfrm>
            <a:off x="0" y="225213"/>
            <a:ext cx="9439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r>
              <a:rPr lang="it-IT" sz="2400" b="1" u="sng" dirty="0" smtClean="0">
                <a:solidFill>
                  <a:srgbClr val="00B050"/>
                </a:solidFill>
                <a:latin typeface="Century Gothic" pitchFamily="34" charset="0"/>
              </a:rPr>
              <a:t>PRIMA DOCUMENTAZIONE DELL’ESPERIENZA</a:t>
            </a:r>
          </a:p>
          <a:p>
            <a:pPr algn="ctr"/>
            <a:endParaRPr lang="it-IT" sz="2400" b="1" u="sng" dirty="0" smtClean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663595" y="1805001"/>
            <a:ext cx="319305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it-IT" b="1" dirty="0">
                <a:hlinkClick r:id="rId6" action="ppaction://hlinkfile"/>
              </a:rPr>
              <a:t>https://youtu.be/qBO13csh8v0</a:t>
            </a:r>
            <a:endParaRPr lang="it-IT" b="1" dirty="0"/>
          </a:p>
        </p:txBody>
      </p:sp>
      <p:sp>
        <p:nvSpPr>
          <p:cNvPr id="5" name="Rettangolo 4"/>
          <p:cNvSpPr/>
          <p:nvPr/>
        </p:nvSpPr>
        <p:spPr>
          <a:xfrm>
            <a:off x="4351867" y="3429000"/>
            <a:ext cx="60960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it-IT" dirty="0"/>
              <a:t>https://elisabettapatruno.altervista.org/studenti/il-filo-della-speranza-giornata-della-memoria-2022/</a:t>
            </a:r>
          </a:p>
        </p:txBody>
      </p:sp>
      <p:sp>
        <p:nvSpPr>
          <p:cNvPr id="6" name="Rettangolo 5"/>
          <p:cNvSpPr/>
          <p:nvPr/>
        </p:nvSpPr>
        <p:spPr>
          <a:xfrm>
            <a:off x="4440722" y="2534273"/>
            <a:ext cx="6096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it-IT" dirty="0"/>
              <a:t>http://quintoenniolecce.edu.it/index.php/accesso-rapido/lista-delle-top-news/73-giornata-della-memoria-2022</a:t>
            </a:r>
          </a:p>
        </p:txBody>
      </p:sp>
    </p:spTree>
    <p:extLst>
      <p:ext uri="{BB962C8B-B14F-4D97-AF65-F5344CB8AC3E}">
        <p14:creationId xmlns:p14="http://schemas.microsoft.com/office/powerpoint/2010/main" val="26418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8F9F333C-2345-4B2B-892A-ADA9EC17B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96" y="5017486"/>
            <a:ext cx="12192000" cy="1049862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Tematica n° 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2 Ridurre 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le disuguaglianze (Goal 10) </a:t>
            </a:r>
            <a:endParaRPr lang="it-IT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Percorsi 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di riflessione sulle disuguaglianze economiche causa di disagi sociali, ambientali e culturali.</a:t>
            </a:r>
            <a:endParaRPr lang="it-IT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it-IT" b="1" u="sng" dirty="0" smtClean="0">
                <a:solidFill>
                  <a:schemeClr val="accent2">
                    <a:lumMod val="50000"/>
                  </a:schemeClr>
                </a:solidFill>
              </a:rPr>
              <a:t>Scuola Secondaria di primo Grado «Quinto Ennio»-Lecce-Puglia</a:t>
            </a:r>
            <a:endParaRPr lang="it-IT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658B4F22-23E4-304D-A0A6-909235CC7694}"/>
              </a:ext>
            </a:extLst>
          </p:cNvPr>
          <p:cNvSpPr/>
          <p:nvPr/>
        </p:nvSpPr>
        <p:spPr>
          <a:xfrm>
            <a:off x="0" y="1137795"/>
            <a:ext cx="12192000" cy="127576"/>
          </a:xfrm>
          <a:prstGeom prst="rect">
            <a:avLst/>
          </a:prstGeom>
          <a:solidFill>
            <a:srgbClr val="446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6964A8B7-0924-C444-8541-B8D57CEE2756}"/>
              </a:ext>
            </a:extLst>
          </p:cNvPr>
          <p:cNvSpPr/>
          <p:nvPr/>
        </p:nvSpPr>
        <p:spPr>
          <a:xfrm>
            <a:off x="0" y="28861"/>
            <a:ext cx="12192000" cy="127576"/>
          </a:xfrm>
          <a:prstGeom prst="rect">
            <a:avLst/>
          </a:prstGeom>
          <a:solidFill>
            <a:srgbClr val="446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ED593631-F678-7C4D-B955-1CFCE62ED6D0}"/>
              </a:ext>
            </a:extLst>
          </p:cNvPr>
          <p:cNvSpPr/>
          <p:nvPr/>
        </p:nvSpPr>
        <p:spPr>
          <a:xfrm>
            <a:off x="0" y="6719226"/>
            <a:ext cx="12192000" cy="127576"/>
          </a:xfrm>
          <a:prstGeom prst="rect">
            <a:avLst/>
          </a:prstGeom>
          <a:solidFill>
            <a:srgbClr val="4463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753279D0-729B-E44B-AF63-D355946F3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7874"/>
          <a:stretch/>
        </p:blipFill>
        <p:spPr>
          <a:xfrm>
            <a:off x="482819" y="236031"/>
            <a:ext cx="5439508" cy="80244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39867CB6-EB7C-0149-A998-DE02C24B8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76" y="222766"/>
            <a:ext cx="4279705" cy="80244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E7AAA3D3-929F-FF47-869E-B8156DD8A184}"/>
              </a:ext>
            </a:extLst>
          </p:cNvPr>
          <p:cNvSpPr txBox="1"/>
          <p:nvPr/>
        </p:nvSpPr>
        <p:spPr>
          <a:xfrm>
            <a:off x="-112541" y="143367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</a:t>
            </a:r>
            <a:r>
              <a:rPr lang="it-IT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Le Indicazioni Nazionali I Ciclo: «Per una Nuova Cittadinanza»</a:t>
            </a:r>
          </a:p>
          <a:p>
            <a:pPr algn="ctr"/>
            <a:r>
              <a:rPr lang="it-IT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 Seminario Interregionale SICILIA</a:t>
            </a:r>
          </a:p>
          <a:p>
            <a:pPr algn="ctr"/>
            <a:r>
              <a:rPr lang="it-IT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Università degli Studi di Messina 8- 9 aprile 2022</a:t>
            </a:r>
            <a:endParaRPr lang="it-IT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Dirigente Biagina Vergari-Referente: Prof.ssa Patruno Elisabetta</a:t>
            </a:r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27" y="3231092"/>
            <a:ext cx="65786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77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"/>
          <p:cNvSpPr txBox="1">
            <a:spLocks noGrp="1"/>
          </p:cNvSpPr>
          <p:nvPr>
            <p:ph type="ftr" idx="11"/>
          </p:nvPr>
        </p:nvSpPr>
        <p:spPr>
          <a:xfrm>
            <a:off x="4465433" y="6195651"/>
            <a:ext cx="6405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833C0B"/>
              </a:buClr>
              <a:buSzPts val="1200"/>
              <a:buFont typeface="Twentieth Century"/>
              <a:buNone/>
            </a:pPr>
            <a:r>
              <a:rPr lang="it-IT" smtClean="0">
                <a:solidFill>
                  <a:srgbClr val="002060"/>
                </a:solidFill>
              </a:rPr>
              <a:t>Dirigente Biagina Vergari-Referente: Prof.ssa Patruno Elisabetta</a:t>
            </a:r>
            <a:endParaRPr dirty="0">
              <a:solidFill>
                <a:srgbClr val="002060"/>
              </a:solidFill>
            </a:endParaRPr>
          </a:p>
        </p:txBody>
      </p:sp>
      <p:cxnSp>
        <p:nvCxnSpPr>
          <p:cNvPr id="726" name="Google Shape;726;p35"/>
          <p:cNvCxnSpPr/>
          <p:nvPr/>
        </p:nvCxnSpPr>
        <p:spPr>
          <a:xfrm rot="10800000">
            <a:off x="350982" y="5977206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Google Shape;727;p35"/>
          <p:cNvCxnSpPr/>
          <p:nvPr/>
        </p:nvCxnSpPr>
        <p:spPr>
          <a:xfrm rot="10800000">
            <a:off x="350982" y="1222069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8" name="Google Shape;728;p35"/>
          <p:cNvSpPr/>
          <p:nvPr/>
        </p:nvSpPr>
        <p:spPr>
          <a:xfrm rot="10800000">
            <a:off x="11015932" y="126325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9" name="Google Shape;729;p35"/>
          <p:cNvSpPr/>
          <p:nvPr/>
        </p:nvSpPr>
        <p:spPr>
          <a:xfrm>
            <a:off x="350982" y="525638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BE2DCBA-87F6-7F4F-BEFE-5BB3619C3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50" y="523957"/>
            <a:ext cx="3723250" cy="69811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B5292A0D-BC35-8B41-8D98-C9F922FF9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18723"/>
            <a:ext cx="1012420" cy="9687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D83DDCA-9487-6E4C-875B-0CBB030018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7874"/>
          <a:stretch/>
        </p:blipFill>
        <p:spPr>
          <a:xfrm>
            <a:off x="350982" y="6109441"/>
            <a:ext cx="3512405" cy="518156"/>
          </a:xfrm>
          <a:prstGeom prst="rect">
            <a:avLst/>
          </a:prstGeom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036199"/>
              </p:ext>
            </p:extLst>
          </p:nvPr>
        </p:nvGraphicFramePr>
        <p:xfrm>
          <a:off x="745067" y="1379957"/>
          <a:ext cx="10270864" cy="4198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5432"/>
                <a:gridCol w="5135432"/>
              </a:tblGrid>
              <a:tr h="357877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Competenze chiave e relative competenze specifiche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Evidenze osservabili (Traguardi)</a:t>
                      </a:r>
                      <a:endParaRPr lang="it-IT" sz="1600" dirty="0"/>
                    </a:p>
                  </a:txBody>
                  <a:tcPr/>
                </a:tc>
              </a:tr>
              <a:tr h="1500142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Risultati in termine di traguardi di competenza trasversale (Dal Curricolo di </a:t>
                      </a:r>
                      <a:r>
                        <a:rPr lang="it-IT" sz="1200" dirty="0" err="1" smtClean="0"/>
                        <a:t>Ed.Civica</a:t>
                      </a:r>
                      <a:r>
                        <a:rPr lang="it-IT" sz="1200" dirty="0" smtClean="0"/>
                        <a:t>)</a:t>
                      </a:r>
                    </a:p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È consapevole che i principi di solidarietà, uguaglianza e rispetto della diversità sono i pilastri che sorreggono la convivenza civile e favoriscono la costruzione di un futuro equo e sostenibile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Comprende e riconosce i sistemi e le organizzazioni che regolano i rapporti fra i cittadini e i principi di libertà sanciti dalla Costituzione Italiana e dalle Carte Internazionali, e in particolare -conosce la Dichiarazione universale dei diritti umani, i principi fondamentali della Costituzione della Repubblica Italiana.</a:t>
                      </a:r>
                      <a:endParaRPr lang="it-IT" sz="1200" dirty="0"/>
                    </a:p>
                  </a:txBody>
                  <a:tcPr/>
                </a:tc>
              </a:tr>
              <a:tr h="2206091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Competenza alfabetica funzionale</a:t>
                      </a:r>
                    </a:p>
                    <a:p>
                      <a:r>
                        <a:rPr lang="it-IT" sz="1200" dirty="0" smtClean="0"/>
                        <a:t>Competenza personale, sociale, imparare ad imparare</a:t>
                      </a:r>
                    </a:p>
                    <a:p>
                      <a:r>
                        <a:rPr lang="it-IT" sz="1200" dirty="0" smtClean="0"/>
                        <a:t>Competenza in materia di cittadinanza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rispetta sé stesso e gli altri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riflette sui propri diritti e sui diritti degli altri, sui doveri, sui valori, sulle ragioni che determinano il proprio comportamento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colloca l’esperienza personale in un sistema di regole a tutela della persona e della collettività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esprime in modo creativo le proprie idee, esperienze ed emozioni utilizzando anche i linguaggi non verbali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 favorisce il confronto tra le diversità individuali intese come fonti di arricchimento reciproco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Consolida i principi e i valori della Costituzione e della sua storia, farli propri come occasione di crescita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3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"/>
          <p:cNvSpPr txBox="1">
            <a:spLocks noGrp="1"/>
          </p:cNvSpPr>
          <p:nvPr>
            <p:ph type="ftr" idx="11"/>
          </p:nvPr>
        </p:nvSpPr>
        <p:spPr>
          <a:xfrm>
            <a:off x="4465433" y="6195651"/>
            <a:ext cx="6405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833C0B"/>
              </a:buClr>
              <a:buSzPts val="1200"/>
              <a:buFont typeface="Twentieth Century"/>
              <a:buNone/>
            </a:pPr>
            <a:r>
              <a:rPr lang="it-IT" smtClean="0">
                <a:solidFill>
                  <a:srgbClr val="002060"/>
                </a:solidFill>
              </a:rPr>
              <a:t>Dirigente Biagina Vergari-Referente: Prof.ssa Patruno Elisabetta</a:t>
            </a:r>
            <a:endParaRPr dirty="0">
              <a:solidFill>
                <a:srgbClr val="002060"/>
              </a:solidFill>
            </a:endParaRPr>
          </a:p>
        </p:txBody>
      </p:sp>
      <p:cxnSp>
        <p:nvCxnSpPr>
          <p:cNvPr id="726" name="Google Shape;726;p35"/>
          <p:cNvCxnSpPr/>
          <p:nvPr/>
        </p:nvCxnSpPr>
        <p:spPr>
          <a:xfrm rot="10800000">
            <a:off x="350982" y="5977206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Google Shape;727;p35"/>
          <p:cNvCxnSpPr/>
          <p:nvPr/>
        </p:nvCxnSpPr>
        <p:spPr>
          <a:xfrm rot="10800000">
            <a:off x="350982" y="1222069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8" name="Google Shape;728;p35"/>
          <p:cNvSpPr/>
          <p:nvPr/>
        </p:nvSpPr>
        <p:spPr>
          <a:xfrm rot="10800000">
            <a:off x="11015932" y="126325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9" name="Google Shape;729;p35"/>
          <p:cNvSpPr/>
          <p:nvPr/>
        </p:nvSpPr>
        <p:spPr>
          <a:xfrm>
            <a:off x="350982" y="525638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BE2DCBA-87F6-7F4F-BEFE-5BB3619C3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50" y="523957"/>
            <a:ext cx="3723250" cy="69811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B5292A0D-BC35-8B41-8D98-C9F922FF9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18723"/>
            <a:ext cx="1012420" cy="9687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D83DDCA-9487-6E4C-875B-0CBB030018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7874"/>
          <a:stretch/>
        </p:blipFill>
        <p:spPr>
          <a:xfrm>
            <a:off x="350982" y="6109441"/>
            <a:ext cx="3512405" cy="518156"/>
          </a:xfrm>
          <a:prstGeom prst="rect">
            <a:avLst/>
          </a:prstGeom>
        </p:spPr>
      </p:pic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429387"/>
              </p:ext>
            </p:extLst>
          </p:nvPr>
        </p:nvGraphicFramePr>
        <p:xfrm>
          <a:off x="745067" y="1379957"/>
          <a:ext cx="10270864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5432"/>
                <a:gridCol w="5135432"/>
              </a:tblGrid>
              <a:tr h="215476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Abilità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Conoscenze</a:t>
                      </a:r>
                    </a:p>
                  </a:txBody>
                  <a:tcPr/>
                </a:tc>
              </a:tr>
              <a:tr h="903226">
                <a:tc>
                  <a:txBody>
                    <a:bodyPr/>
                    <a:lstStyle/>
                    <a:p>
                      <a:r>
                        <a:rPr lang="it-IT" sz="1400" u="sng" dirty="0" smtClean="0"/>
                        <a:t>Competenza alfabetica funzionale</a:t>
                      </a:r>
                      <a:r>
                        <a:rPr lang="it-IT" sz="1400" u="sng" baseline="0" dirty="0" smtClean="0"/>
                        <a:t> 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esprime in modo creativo le proprie idee, esperienze ed emozioni utilizzando anche i linguaggi non verbali.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favorisce il confronto tra le diversità individuali intese come fonti di arricchimento reciproco.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Lettura e approfondimento di alcuni obiettivi dell’Agenda 2030.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 articoli della Costituzione, della Convenzione dei diritti del fanciullo e dell’adolescente, Carta dei diritti dei ragazzi allo sport ONU, enciclica “Fratelli tutti”.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Testi di Primo Levi ed altri autori della narrazione memorialistica.</a:t>
                      </a:r>
                      <a:endParaRPr lang="it-IT" sz="1200" dirty="0"/>
                    </a:p>
                  </a:txBody>
                  <a:tcPr/>
                </a:tc>
              </a:tr>
              <a:tr h="1328274">
                <a:tc>
                  <a:txBody>
                    <a:bodyPr/>
                    <a:lstStyle/>
                    <a:p>
                      <a:r>
                        <a:rPr lang="it-IT" sz="1400" u="sng" dirty="0" smtClean="0"/>
                        <a:t>Competenza personale, sociale, imparare ad imparare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it-IT" sz="1200" u="none" dirty="0" smtClean="0"/>
                        <a:t>rispetta sé stesso e gli altri.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it-IT" sz="1200" u="none" dirty="0" smtClean="0"/>
                        <a:t>riflette sui propri diritti e sui diritti degli altri, sui doveri, sui valori, sulle ragioni che determinano il proprio comportamento.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it-IT" sz="1200" u="none" dirty="0" smtClean="0"/>
                        <a:t>colloca l’esperienza personale in un sistema di regole a tutela della persona e della collettività.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it-IT" sz="1200" u="none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it-IT" sz="1400" u="sng" dirty="0" smtClean="0"/>
                        <a:t>Competenza in materia di cittadinanza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it-IT" sz="1200" u="none" dirty="0" smtClean="0"/>
                        <a:t>Consolida i principi e i valori della Costituzione e della sua storia, li fa propri come occasione di crescita.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it-IT" sz="1200" u="none" dirty="0" smtClean="0"/>
                        <a:t>Conosce le principali organizzazioni nazionali e internazionali.</a:t>
                      </a:r>
                      <a:endParaRPr lang="it-IT" sz="12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Concetti di legalità, di rispetto delle leggi e delle regole comuni in tutti gli ambienti di convivenza.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it-IT" sz="12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it-IT" sz="12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it-IT" sz="12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it-IT" sz="12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it-IT" sz="12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it-IT" sz="120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articoli della Costituzione, della Convenzione dei diritti del fanciullo e dell’adolescente, Carta dei diritti dei ragazzi allo sport ONU, enciclica “Fratelli tutti”.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33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"/>
          <p:cNvSpPr txBox="1">
            <a:spLocks noGrp="1"/>
          </p:cNvSpPr>
          <p:nvPr>
            <p:ph type="ftr" idx="11"/>
          </p:nvPr>
        </p:nvSpPr>
        <p:spPr>
          <a:xfrm>
            <a:off x="4465433" y="6195651"/>
            <a:ext cx="6405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833C0B"/>
              </a:buClr>
              <a:buSzPts val="1200"/>
              <a:buFont typeface="Twentieth Century"/>
              <a:buNone/>
            </a:pPr>
            <a:r>
              <a:rPr lang="it-IT" smtClean="0">
                <a:solidFill>
                  <a:srgbClr val="002060"/>
                </a:solidFill>
              </a:rPr>
              <a:t>Dirigente Biagina Vergari-Referente: Prof.ssa Patruno Elisabetta</a:t>
            </a:r>
            <a:endParaRPr dirty="0">
              <a:solidFill>
                <a:srgbClr val="002060"/>
              </a:solidFill>
            </a:endParaRPr>
          </a:p>
        </p:txBody>
      </p:sp>
      <p:cxnSp>
        <p:nvCxnSpPr>
          <p:cNvPr id="726" name="Google Shape;726;p35"/>
          <p:cNvCxnSpPr/>
          <p:nvPr/>
        </p:nvCxnSpPr>
        <p:spPr>
          <a:xfrm rot="10800000">
            <a:off x="350982" y="5977206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Google Shape;727;p35"/>
          <p:cNvCxnSpPr/>
          <p:nvPr/>
        </p:nvCxnSpPr>
        <p:spPr>
          <a:xfrm rot="10800000">
            <a:off x="350982" y="1222069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8" name="Google Shape;728;p35"/>
          <p:cNvSpPr/>
          <p:nvPr/>
        </p:nvSpPr>
        <p:spPr>
          <a:xfrm rot="10800000">
            <a:off x="11015932" y="126325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9" name="Google Shape;729;p35"/>
          <p:cNvSpPr/>
          <p:nvPr/>
        </p:nvSpPr>
        <p:spPr>
          <a:xfrm>
            <a:off x="350982" y="525638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BE2DCBA-87F6-7F4F-BEFE-5BB3619C3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50" y="523957"/>
            <a:ext cx="3723250" cy="69811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B5292A0D-BC35-8B41-8D98-C9F922FF9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18723"/>
            <a:ext cx="1012420" cy="9687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D83DDCA-9487-6E4C-875B-0CBB030018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7874"/>
          <a:stretch/>
        </p:blipFill>
        <p:spPr>
          <a:xfrm>
            <a:off x="350982" y="6109441"/>
            <a:ext cx="3512405" cy="518156"/>
          </a:xfrm>
          <a:prstGeom prst="rect">
            <a:avLst/>
          </a:prstGeom>
        </p:spPr>
      </p:pic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136246"/>
              </p:ext>
            </p:extLst>
          </p:nvPr>
        </p:nvGraphicFramePr>
        <p:xfrm>
          <a:off x="745067" y="1379957"/>
          <a:ext cx="10270864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5432"/>
                <a:gridCol w="5135432"/>
              </a:tblGrid>
              <a:tr h="215476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METODOLOGIE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STRUMENTI</a:t>
                      </a:r>
                    </a:p>
                  </a:txBody>
                  <a:tcPr/>
                </a:tc>
              </a:tr>
              <a:tr h="903226"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Lezione frontale;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 Conversazioni libere e guidate;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 Brainstorming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 Peer to Peer 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 </a:t>
                      </a:r>
                      <a:r>
                        <a:rPr lang="it-IT" sz="1200" dirty="0" err="1" smtClean="0"/>
                        <a:t>Flipped</a:t>
                      </a:r>
                      <a:r>
                        <a:rPr lang="it-IT" sz="1200" dirty="0" smtClean="0"/>
                        <a:t> </a:t>
                      </a:r>
                      <a:r>
                        <a:rPr lang="it-IT" sz="1200" dirty="0" err="1" smtClean="0"/>
                        <a:t>Classroom</a:t>
                      </a:r>
                      <a:r>
                        <a:rPr lang="it-IT" sz="1200" dirty="0" smtClean="0"/>
                        <a:t>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 Cooperative </a:t>
                      </a:r>
                      <a:r>
                        <a:rPr lang="it-IT" sz="1200" dirty="0" err="1" smtClean="0"/>
                        <a:t>learning</a:t>
                      </a:r>
                      <a:r>
                        <a:rPr lang="it-IT" sz="1200" dirty="0" smtClean="0"/>
                        <a:t>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 </a:t>
                      </a:r>
                      <a:r>
                        <a:rPr lang="it-IT" sz="1200" dirty="0" err="1" smtClean="0"/>
                        <a:t>Debate</a:t>
                      </a:r>
                      <a:r>
                        <a:rPr lang="it-IT" sz="1200" dirty="0" smtClean="0"/>
                        <a:t>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 </a:t>
                      </a:r>
                      <a:r>
                        <a:rPr lang="it-IT" sz="1200" dirty="0" err="1" smtClean="0"/>
                        <a:t>Problem</a:t>
                      </a:r>
                      <a:r>
                        <a:rPr lang="it-IT" sz="1200" dirty="0" smtClean="0"/>
                        <a:t> </a:t>
                      </a:r>
                      <a:r>
                        <a:rPr lang="it-IT" sz="1200" dirty="0" err="1" smtClean="0"/>
                        <a:t>solving</a:t>
                      </a:r>
                      <a:endParaRPr lang="it-IT" sz="1200" dirty="0" smtClean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it-IT" sz="1200" dirty="0" err="1" smtClean="0"/>
                        <a:t>Metacognizione</a:t>
                      </a:r>
                      <a:r>
                        <a:rPr lang="it-IT" sz="1200" dirty="0" smtClean="0"/>
                        <a:t> e metodi di studio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 Individualizzazione e personalizzazione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Libri di testo e di consultazione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fotocopie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PC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it-IT" sz="1200" dirty="0" err="1" smtClean="0"/>
                        <a:t>Lim</a:t>
                      </a:r>
                      <a:endParaRPr lang="it-IT" sz="1200" dirty="0" smtClean="0"/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Video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it-IT" sz="1200" dirty="0" smtClean="0"/>
                        <a:t>Utilizzo di vari software/</a:t>
                      </a:r>
                      <a:r>
                        <a:rPr lang="it-IT" sz="1200" dirty="0" err="1" smtClean="0"/>
                        <a:t>app</a:t>
                      </a:r>
                      <a:r>
                        <a:rPr lang="it-IT" sz="1200" dirty="0" smtClean="0"/>
                        <a:t> 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endParaRPr lang="it-IT" sz="1200" dirty="0" smtClean="0"/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endParaRPr lang="it-IT" sz="1200" dirty="0"/>
                    </a:p>
                  </a:txBody>
                  <a:tcPr/>
                </a:tc>
              </a:tr>
              <a:tr h="1328274">
                <a:tc>
                  <a:txBody>
                    <a:bodyPr/>
                    <a:lstStyle/>
                    <a:p>
                      <a:r>
                        <a:rPr lang="it-IT" sz="1200" b="1" u="sng" dirty="0" smtClean="0"/>
                        <a:t>VERIFICHE E VALUTAZIONE</a:t>
                      </a:r>
                    </a:p>
                    <a:p>
                      <a:r>
                        <a:rPr lang="it-IT" sz="1200" u="none" dirty="0" smtClean="0"/>
                        <a:t>-	Prova orale</a:t>
                      </a:r>
                    </a:p>
                    <a:p>
                      <a:r>
                        <a:rPr lang="it-IT" sz="1200" u="none" dirty="0" smtClean="0"/>
                        <a:t>-	Questionari</a:t>
                      </a:r>
                    </a:p>
                    <a:p>
                      <a:r>
                        <a:rPr lang="it-IT" sz="1200" u="none" dirty="0" smtClean="0"/>
                        <a:t>-	Autobiografie cognitive</a:t>
                      </a:r>
                    </a:p>
                    <a:p>
                      <a:r>
                        <a:rPr lang="it-IT" sz="1200" u="none" dirty="0" smtClean="0"/>
                        <a:t>-	Compito di realtà</a:t>
                      </a:r>
                    </a:p>
                    <a:p>
                      <a:endParaRPr lang="it-IT" sz="12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sz="1200" b="1" i="0" u="sng" dirty="0" smtClean="0"/>
                        <a:t>LA</a:t>
                      </a:r>
                      <a:r>
                        <a:rPr lang="it-IT" sz="1200" b="1" i="0" u="sng" baseline="0" dirty="0" smtClean="0"/>
                        <a:t> COMPETENZA OSSERVATIVA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it-IT" sz="1200" b="1" i="0" u="sng" baseline="0" dirty="0" smtClean="0"/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r>
                        <a:rPr lang="it-IT" sz="1200" b="0" i="0" u="none" baseline="0" dirty="0" smtClean="0"/>
                        <a:t>Il docente utilizza, per avere un feedback costante e continuo sul miglioramento degli apprendimenti e sul senso di partecipazione, collaborazione degli alunni, griglie osservative, che lo aiutano a raccogliere informazioni utili per mettere in atto una valutazione AUTENTICA.</a:t>
                      </a:r>
                    </a:p>
                    <a:p>
                      <a:pPr marL="0" indent="0" algn="just">
                        <a:buFont typeface="Arial" pitchFamily="34" charset="0"/>
                        <a:buNone/>
                      </a:pPr>
                      <a:endParaRPr lang="it-IT" sz="1200" b="0" i="0" u="none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3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"/>
          <p:cNvSpPr txBox="1">
            <a:spLocks noGrp="1"/>
          </p:cNvSpPr>
          <p:nvPr>
            <p:ph type="ftr" idx="11"/>
          </p:nvPr>
        </p:nvSpPr>
        <p:spPr>
          <a:xfrm>
            <a:off x="4465433" y="6195651"/>
            <a:ext cx="6405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833C0B"/>
              </a:buClr>
              <a:buSzPts val="1200"/>
              <a:buFont typeface="Twentieth Century"/>
              <a:buNone/>
            </a:pPr>
            <a:r>
              <a:rPr lang="it-IT" smtClean="0">
                <a:solidFill>
                  <a:srgbClr val="002060"/>
                </a:solidFill>
              </a:rPr>
              <a:t>Dirigente Biagina Vergari-Referente: Prof.ssa Patruno Elisabetta</a:t>
            </a:r>
            <a:endParaRPr dirty="0">
              <a:solidFill>
                <a:srgbClr val="002060"/>
              </a:solidFill>
            </a:endParaRPr>
          </a:p>
        </p:txBody>
      </p:sp>
      <p:cxnSp>
        <p:nvCxnSpPr>
          <p:cNvPr id="726" name="Google Shape;726;p35"/>
          <p:cNvCxnSpPr/>
          <p:nvPr/>
        </p:nvCxnSpPr>
        <p:spPr>
          <a:xfrm rot="10800000">
            <a:off x="350982" y="5977206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Google Shape;727;p35"/>
          <p:cNvCxnSpPr/>
          <p:nvPr/>
        </p:nvCxnSpPr>
        <p:spPr>
          <a:xfrm rot="10800000">
            <a:off x="350982" y="1222069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8" name="Google Shape;728;p35"/>
          <p:cNvSpPr/>
          <p:nvPr/>
        </p:nvSpPr>
        <p:spPr>
          <a:xfrm rot="10800000">
            <a:off x="11015932" y="126325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9" name="Google Shape;729;p35"/>
          <p:cNvSpPr/>
          <p:nvPr/>
        </p:nvSpPr>
        <p:spPr>
          <a:xfrm>
            <a:off x="350982" y="525638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BE2DCBA-87F6-7F4F-BEFE-5BB3619C3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50" y="523957"/>
            <a:ext cx="3723250" cy="69811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B5292A0D-BC35-8B41-8D98-C9F922FF9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18723"/>
            <a:ext cx="1012420" cy="9687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D83DDCA-9487-6E4C-875B-0CBB030018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7874"/>
          <a:stretch/>
        </p:blipFill>
        <p:spPr>
          <a:xfrm>
            <a:off x="350982" y="6109441"/>
            <a:ext cx="3512405" cy="51815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E7AAA3D3-929F-FF47-869E-B8156DD8A184}"/>
              </a:ext>
            </a:extLst>
          </p:cNvPr>
          <p:cNvSpPr txBox="1"/>
          <p:nvPr/>
        </p:nvSpPr>
        <p:spPr>
          <a:xfrm>
            <a:off x="382524" y="64745"/>
            <a:ext cx="9439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smtClean="0">
                <a:solidFill>
                  <a:srgbClr val="00B050"/>
                </a:solidFill>
                <a:latin typeface="Century Gothic" pitchFamily="34" charset="0"/>
              </a:rPr>
              <a:t>RUBRICA VALUTATIVA</a:t>
            </a:r>
          </a:p>
          <a:p>
            <a:pPr algn="ctr"/>
            <a:r>
              <a:rPr lang="it-IT" sz="2400" b="1" u="sng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it-IT" b="1" u="sng" dirty="0">
                <a:solidFill>
                  <a:srgbClr val="00B050"/>
                </a:solidFill>
                <a:latin typeface="Century Gothic" pitchFamily="34" charset="0"/>
              </a:rPr>
              <a:t>(Dalla griglia di Valutazione d Ed. Civica di </a:t>
            </a:r>
            <a:r>
              <a:rPr lang="it-IT" b="1" u="sng" dirty="0" smtClean="0">
                <a:solidFill>
                  <a:srgbClr val="00B050"/>
                </a:solidFill>
                <a:latin typeface="Century Gothic" pitchFamily="34" charset="0"/>
              </a:rPr>
              <a:t>Istituto)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8" y="1365279"/>
            <a:ext cx="10464800" cy="454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6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"/>
          <p:cNvSpPr txBox="1">
            <a:spLocks noGrp="1"/>
          </p:cNvSpPr>
          <p:nvPr>
            <p:ph type="ftr" idx="11"/>
          </p:nvPr>
        </p:nvSpPr>
        <p:spPr>
          <a:xfrm>
            <a:off x="4465433" y="6195651"/>
            <a:ext cx="6405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833C0B"/>
              </a:buClr>
              <a:buSzPts val="1200"/>
              <a:buFont typeface="Twentieth Century"/>
              <a:buNone/>
            </a:pPr>
            <a:r>
              <a:rPr lang="it-IT" smtClean="0">
                <a:solidFill>
                  <a:srgbClr val="002060"/>
                </a:solidFill>
              </a:rPr>
              <a:t>Dirigente Biagina Vergari-Referente: Prof.ssa Patruno Elisabetta</a:t>
            </a:r>
            <a:endParaRPr dirty="0">
              <a:solidFill>
                <a:srgbClr val="002060"/>
              </a:solidFill>
            </a:endParaRPr>
          </a:p>
        </p:txBody>
      </p:sp>
      <p:cxnSp>
        <p:nvCxnSpPr>
          <p:cNvPr id="726" name="Google Shape;726;p35"/>
          <p:cNvCxnSpPr/>
          <p:nvPr/>
        </p:nvCxnSpPr>
        <p:spPr>
          <a:xfrm rot="10800000">
            <a:off x="350982" y="5977206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Google Shape;727;p35"/>
          <p:cNvCxnSpPr/>
          <p:nvPr/>
        </p:nvCxnSpPr>
        <p:spPr>
          <a:xfrm rot="10800000">
            <a:off x="350982" y="1222069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8" name="Google Shape;728;p35"/>
          <p:cNvSpPr/>
          <p:nvPr/>
        </p:nvSpPr>
        <p:spPr>
          <a:xfrm rot="10800000">
            <a:off x="11015932" y="126325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9" name="Google Shape;729;p35"/>
          <p:cNvSpPr/>
          <p:nvPr/>
        </p:nvSpPr>
        <p:spPr>
          <a:xfrm>
            <a:off x="350982" y="525638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BE2DCBA-87F6-7F4F-BEFE-5BB3619C3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50" y="523957"/>
            <a:ext cx="3723250" cy="69811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B5292A0D-BC35-8B41-8D98-C9F922FF9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18723"/>
            <a:ext cx="1012420" cy="9687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D83DDCA-9487-6E4C-875B-0CBB030018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7874"/>
          <a:stretch/>
        </p:blipFill>
        <p:spPr>
          <a:xfrm>
            <a:off x="350982" y="6109441"/>
            <a:ext cx="3512405" cy="51815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E7AAA3D3-929F-FF47-869E-B8156DD8A184}"/>
              </a:ext>
            </a:extLst>
          </p:cNvPr>
          <p:cNvSpPr txBox="1"/>
          <p:nvPr/>
        </p:nvSpPr>
        <p:spPr>
          <a:xfrm>
            <a:off x="382524" y="64745"/>
            <a:ext cx="9439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smtClean="0">
                <a:solidFill>
                  <a:srgbClr val="00B050"/>
                </a:solidFill>
                <a:latin typeface="Century Gothic" pitchFamily="34" charset="0"/>
              </a:rPr>
              <a:t>RUBRICA VALUTATIVA</a:t>
            </a:r>
          </a:p>
          <a:p>
            <a:pPr algn="ctr"/>
            <a:r>
              <a:rPr lang="it-IT" sz="2400" b="1" u="sng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it-IT" b="1" u="sng" dirty="0">
                <a:solidFill>
                  <a:srgbClr val="00B050"/>
                </a:solidFill>
                <a:latin typeface="Century Gothic" pitchFamily="34" charset="0"/>
              </a:rPr>
              <a:t>(Dalla griglia di Valutazione d Ed. Civica di </a:t>
            </a:r>
            <a:r>
              <a:rPr lang="it-IT" b="1" u="sng" dirty="0" smtClean="0">
                <a:solidFill>
                  <a:srgbClr val="00B050"/>
                </a:solidFill>
                <a:latin typeface="Century Gothic" pitchFamily="34" charset="0"/>
              </a:rPr>
              <a:t>Istituto)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65" y="1445900"/>
            <a:ext cx="9863667" cy="463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2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"/>
          <p:cNvSpPr txBox="1">
            <a:spLocks noGrp="1"/>
          </p:cNvSpPr>
          <p:nvPr>
            <p:ph type="ftr" idx="11"/>
          </p:nvPr>
        </p:nvSpPr>
        <p:spPr>
          <a:xfrm>
            <a:off x="4465433" y="6195651"/>
            <a:ext cx="6405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833C0B"/>
              </a:buClr>
              <a:buSzPts val="1200"/>
              <a:buFont typeface="Twentieth Century"/>
              <a:buNone/>
            </a:pPr>
            <a:r>
              <a:rPr lang="it-IT" smtClean="0">
                <a:solidFill>
                  <a:srgbClr val="002060"/>
                </a:solidFill>
              </a:rPr>
              <a:t>Dirigente Biagina Vergari-Referente: Prof.ssa Patruno Elisabetta</a:t>
            </a:r>
            <a:endParaRPr dirty="0">
              <a:solidFill>
                <a:srgbClr val="002060"/>
              </a:solidFill>
            </a:endParaRPr>
          </a:p>
        </p:txBody>
      </p:sp>
      <p:cxnSp>
        <p:nvCxnSpPr>
          <p:cNvPr id="726" name="Google Shape;726;p35"/>
          <p:cNvCxnSpPr/>
          <p:nvPr/>
        </p:nvCxnSpPr>
        <p:spPr>
          <a:xfrm rot="10800000">
            <a:off x="350982" y="5977206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Google Shape;727;p35"/>
          <p:cNvCxnSpPr/>
          <p:nvPr/>
        </p:nvCxnSpPr>
        <p:spPr>
          <a:xfrm rot="10800000">
            <a:off x="350982" y="1222069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8" name="Google Shape;728;p35"/>
          <p:cNvSpPr/>
          <p:nvPr/>
        </p:nvSpPr>
        <p:spPr>
          <a:xfrm rot="10800000">
            <a:off x="11015932" y="126325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9" name="Google Shape;729;p35"/>
          <p:cNvSpPr/>
          <p:nvPr/>
        </p:nvSpPr>
        <p:spPr>
          <a:xfrm>
            <a:off x="350982" y="525638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BE2DCBA-87F6-7F4F-BEFE-5BB3619C3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50" y="523957"/>
            <a:ext cx="3723250" cy="69811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B5292A0D-BC35-8B41-8D98-C9F922FF9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18723"/>
            <a:ext cx="1012420" cy="9687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D83DDCA-9487-6E4C-875B-0CBB030018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7874"/>
          <a:stretch/>
        </p:blipFill>
        <p:spPr>
          <a:xfrm>
            <a:off x="350982" y="6109441"/>
            <a:ext cx="3512405" cy="51815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E7AAA3D3-929F-FF47-869E-B8156DD8A184}"/>
              </a:ext>
            </a:extLst>
          </p:cNvPr>
          <p:cNvSpPr txBox="1"/>
          <p:nvPr/>
        </p:nvSpPr>
        <p:spPr>
          <a:xfrm>
            <a:off x="829546" y="324537"/>
            <a:ext cx="943985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r>
              <a:rPr lang="it-IT" sz="2400" b="1" u="sng" dirty="0" smtClean="0">
                <a:solidFill>
                  <a:srgbClr val="00B050"/>
                </a:solidFill>
                <a:latin typeface="Century Gothic" pitchFamily="34" charset="0"/>
              </a:rPr>
              <a:t>PIANO DI LAVORO</a:t>
            </a:r>
          </a:p>
          <a:p>
            <a:pPr algn="ctr"/>
            <a:endParaRPr lang="it-IT" sz="2400" b="1" u="sng" dirty="0" smtClean="0">
              <a:solidFill>
                <a:srgbClr val="00B050"/>
              </a:solidFill>
              <a:latin typeface="Century Gothic" pitchFamily="34" charset="0"/>
            </a:endParaRPr>
          </a:p>
          <a:p>
            <a:pPr algn="ctr"/>
            <a:r>
              <a:rPr lang="it-IT" dirty="0" smtClean="0"/>
              <a:t> </a:t>
            </a:r>
            <a:r>
              <a:rPr lang="it-IT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Le Indicazioni Nazionali I Ciclo: «Per una Nuova Cittadinanza»</a:t>
            </a:r>
          </a:p>
          <a:p>
            <a:pPr algn="ctr"/>
            <a:r>
              <a:rPr lang="it-IT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 Seminario Interregionale SICILIA</a:t>
            </a:r>
          </a:p>
          <a:p>
            <a:pPr algn="ctr"/>
            <a:r>
              <a:rPr lang="it-IT" sz="1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Università degli Studi di Messina 8- 9 aprile 2022</a:t>
            </a:r>
            <a:endParaRPr lang="it-IT" sz="1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23067"/>
            <a:ext cx="10287000" cy="34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5"/>
          <p:cNvSpPr txBox="1">
            <a:spLocks noGrp="1"/>
          </p:cNvSpPr>
          <p:nvPr>
            <p:ph type="ftr" idx="11"/>
          </p:nvPr>
        </p:nvSpPr>
        <p:spPr>
          <a:xfrm>
            <a:off x="4465433" y="6195651"/>
            <a:ext cx="6405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833C0B"/>
              </a:buClr>
              <a:buSzPts val="1200"/>
              <a:buFont typeface="Twentieth Century"/>
              <a:buNone/>
            </a:pPr>
            <a:r>
              <a:rPr lang="it-IT" smtClean="0">
                <a:solidFill>
                  <a:srgbClr val="002060"/>
                </a:solidFill>
              </a:rPr>
              <a:t>Dirigente Biagina Vergari-Referente: Prof.ssa Patruno Elisabetta</a:t>
            </a:r>
            <a:endParaRPr dirty="0">
              <a:solidFill>
                <a:srgbClr val="002060"/>
              </a:solidFill>
            </a:endParaRPr>
          </a:p>
        </p:txBody>
      </p:sp>
      <p:cxnSp>
        <p:nvCxnSpPr>
          <p:cNvPr id="726" name="Google Shape;726;p35"/>
          <p:cNvCxnSpPr/>
          <p:nvPr/>
        </p:nvCxnSpPr>
        <p:spPr>
          <a:xfrm rot="10800000">
            <a:off x="350982" y="5977206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7" name="Google Shape;727;p35"/>
          <p:cNvCxnSpPr/>
          <p:nvPr/>
        </p:nvCxnSpPr>
        <p:spPr>
          <a:xfrm rot="10800000">
            <a:off x="350982" y="1222069"/>
            <a:ext cx="11333018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8" name="Google Shape;728;p35"/>
          <p:cNvSpPr/>
          <p:nvPr/>
        </p:nvSpPr>
        <p:spPr>
          <a:xfrm rot="10800000">
            <a:off x="11015932" y="126325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9" name="Google Shape;729;p35"/>
          <p:cNvSpPr/>
          <p:nvPr/>
        </p:nvSpPr>
        <p:spPr>
          <a:xfrm>
            <a:off x="350982" y="5256386"/>
            <a:ext cx="668068" cy="651693"/>
          </a:xfrm>
          <a:prstGeom prst="rtTriangle">
            <a:avLst/>
          </a:prstGeom>
          <a:solidFill>
            <a:srgbClr val="4763E6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Twentieth Century"/>
              <a:buNone/>
            </a:pPr>
            <a:endParaRPr>
              <a:solidFill>
                <a:prstClr val="whit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7BE2DCBA-87F6-7F4F-BEFE-5BB3619C3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50" y="523957"/>
            <a:ext cx="3723250" cy="69811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B5292A0D-BC35-8B41-8D98-C9F922FF9F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18723"/>
            <a:ext cx="1012420" cy="9687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D83DDCA-9487-6E4C-875B-0CBB030018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r="7874"/>
          <a:stretch/>
        </p:blipFill>
        <p:spPr>
          <a:xfrm>
            <a:off x="350982" y="6109441"/>
            <a:ext cx="3512405" cy="51815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E7AAA3D3-929F-FF47-869E-B8156DD8A184}"/>
              </a:ext>
            </a:extLst>
          </p:cNvPr>
          <p:cNvSpPr txBox="1"/>
          <p:nvPr/>
        </p:nvSpPr>
        <p:spPr>
          <a:xfrm>
            <a:off x="829546" y="324537"/>
            <a:ext cx="9439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r>
              <a:rPr lang="it-IT" sz="2400" b="1" u="sng" dirty="0" smtClean="0">
                <a:solidFill>
                  <a:srgbClr val="00B050"/>
                </a:solidFill>
                <a:latin typeface="Century Gothic" pitchFamily="34" charset="0"/>
              </a:rPr>
              <a:t>PIANO DI LAVORO</a:t>
            </a:r>
          </a:p>
          <a:p>
            <a:pPr algn="ctr"/>
            <a:endParaRPr lang="it-IT" sz="2400" b="1" u="sng" dirty="0" smtClean="0">
              <a:solidFill>
                <a:srgbClr val="00B050"/>
              </a:solidFill>
              <a:latin typeface="Century Gothic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41" y="1512902"/>
            <a:ext cx="10058400" cy="433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7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2815</TotalTime>
  <Words>1632</Words>
  <Application>Microsoft Office PowerPoint</Application>
  <PresentationFormat>Personalizzato</PresentationFormat>
  <Paragraphs>222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Antonio</cp:lastModifiedBy>
  <cp:revision>158</cp:revision>
  <dcterms:created xsi:type="dcterms:W3CDTF">2017-04-02T13:45:36Z</dcterms:created>
  <dcterms:modified xsi:type="dcterms:W3CDTF">2022-04-04T18:13:48Z</dcterms:modified>
</cp:coreProperties>
</file>